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2" r:id="rId2"/>
    <p:sldMasterId id="2147483709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20"/>
      <p:bold r:id="rId21"/>
      <p:italic r:id="rId22"/>
      <p:boldItalic r:id="rId23"/>
    </p:embeddedFont>
    <p:embeddedFont>
      <p:font typeface="Meiryo" panose="020B0604030504040204" pitchFamily="34" charset="-128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lay" pitchFamily="2" charset="0"/>
      <p:regular r:id="rId32"/>
      <p:bold r:id="rId33"/>
    </p:embeddedFont>
    <p:embeddedFont>
      <p:font typeface="Quattrocento Sans" panose="020B05020500000200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2" roundtripDataSignature="AMtx7mg3WrHGJofCR2ShU08srFYANaIK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05D493-BBAD-487D-8D32-045DD83C01E9}">
  <a:tblStyle styleId="{6B05D493-BBAD-487D-8D32-045DD83C01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B7C3E69-E767-4F80-9A6F-0183B0F8244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99C718E-A6A0-42A3-9371-191D3F5D2A24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2"/>
    <p:restoredTop sz="94694"/>
  </p:normalViewPr>
  <p:slideViewPr>
    <p:cSldViewPr snapToGrid="0">
      <p:cViewPr varScale="1">
        <p:scale>
          <a:sx n="161" d="100"/>
          <a:sy n="161" d="100"/>
        </p:scale>
        <p:origin x="87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4.xml"/><Relationship Id="rId92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95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9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5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3c9d69f73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273c9d69f7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73c9d69f73_0_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g273c9d69f73_0_124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Our AI users include customers from Vietnam, Japan, and across Europe in various industry such as manufacturing, automotive, utilities, consumer products and others…</a:t>
            </a:r>
            <a:endParaRPr/>
          </a:p>
        </p:txBody>
      </p:sp>
      <p:sp>
        <p:nvSpPr>
          <p:cNvPr id="877" name="Google Shape;877;g273c9d69f73_0_1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73c9d69f73_0_1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g273c9d69f73_0_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73c9d69f73_0_1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3" name="Google Shape;973;g273c9d69f73_0_15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talk about our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DREAM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SHAPING THE FUTURE OF AI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g273c9d69f73_0_15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e026e08c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0" name="Google Shape;980;g2e026e08cc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1" name="Google Shape;981;g2e026e08cc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7362c332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1" name="Google Shape;1011;g27362c332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e03f712b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9" name="Google Shape;1059;g2e03f712b8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0" name="Google Shape;1060;g2e03f712b8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73c9d69f73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g273c9d69f73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273c9d69f73_0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73c9d69f73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273c9d69f73_0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talk about our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DREAM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SHAPING THE FUTURE OF AI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273c9d69f73_0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73c9d69f73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g273c9d69f73_0_6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g273c9d69f73_0_6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73c9d69f73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273c9d69f73_0_89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you know, FPT was established in 1988 with only 13 founders. In 20 years, we have become a world-class software and IT services company. Now, we dream even bigger: to become a world-class AI leading company.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have made significant progress towards this goal, such as our collaboration with Mila Research Institute and Landing AI. 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to achieve our goal of having 1 billion Digital transformation employees by 2035.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believe that AI has the potential to revolutionize the way we work and live, and we are committed to making this a reality.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675" name="Google Shape;675;g273c9d69f73_0_8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73c9d69f73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8" name="Google Shape;748;g273c9d69f73_0_9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273c9d69f73_0_9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73c9d69f73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g273c9d69f73_0_101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Our AI users include customers from Vietnam, Japan, and across Europe in various industry such as manufacturing, automotive, utilities, consumer products and others…</a:t>
            </a:r>
            <a:endParaRPr/>
          </a:p>
        </p:txBody>
      </p:sp>
      <p:sp>
        <p:nvSpPr>
          <p:cNvPr id="805" name="Google Shape;805;g273c9d69f73_0_10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73c9d69f73_0_1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7" name="Google Shape;817;g273c9d69f73_0_1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talk about our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DREAM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SHAPING THE FUTURE OF AI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g273c9d69f73_0_1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73c9d69f73_0_119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273c9d69f73_0_119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1.7.2013</a:t>
            </a:r>
            <a:endParaRPr/>
          </a:p>
        </p:txBody>
      </p:sp>
      <p:sp>
        <p:nvSpPr>
          <p:cNvPr id="825" name="Google Shape;825;g273c9d69f73_0_119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g273c9d69f73_0_119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273c9d69f73_0_119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273c9d69f73_0_119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0006"/>
            <a:ext cx="9144000" cy="7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94335" y="142896"/>
            <a:ext cx="78867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483906" y="4811628"/>
            <a:ext cx="447149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335" y="-164788"/>
            <a:ext cx="1093735" cy="109373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4"/>
          <p:cNvSpPr txBox="1"/>
          <p:nvPr/>
        </p:nvSpPr>
        <p:spPr>
          <a:xfrm>
            <a:off x="394335" y="4811628"/>
            <a:ext cx="3086100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r>
              <a:rPr lang="en-US" sz="788" b="0" i="0" u="none" strike="noStrike" cap="none">
                <a:solidFill>
                  <a:srgbClr val="CDCCCC"/>
                </a:solidFill>
                <a:latin typeface="Arial"/>
                <a:ea typeface="Arial"/>
                <a:cs typeface="Arial"/>
                <a:sym typeface="Arial"/>
              </a:rPr>
              <a:t>© Copyright FPT Software AI Center – Confidential</a:t>
            </a:r>
            <a:endParaRPr sz="788" b="0" i="0" u="none" strike="noStrike" cap="none">
              <a:solidFill>
                <a:srgbClr val="CD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/>
          <p:nvPr/>
        </p:nvSpPr>
        <p:spPr>
          <a:xfrm>
            <a:off x="-320040" y="8388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-320040" y="14357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-320040" y="20326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-320040" y="26295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-320040" y="32264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-320040" y="38233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8483906" y="4811627"/>
            <a:ext cx="447149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-320040" y="44202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394335" y="4811627"/>
            <a:ext cx="3086100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AI Center – Confidential</a:t>
            </a:r>
            <a:endParaRPr sz="800" b="0" i="0" u="none" strike="noStrike" cap="none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-320040" y="8388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-320040" y="14357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-320040" y="20326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-320040" y="26295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-320040" y="32264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-320040" y="38233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483906" y="4811627"/>
            <a:ext cx="447149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-320040" y="44202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394335" y="4811627"/>
            <a:ext cx="3086100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AI Center – Confidential</a:t>
            </a:r>
            <a:endParaRPr sz="800" b="0" i="0" u="none" strike="noStrike" cap="none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-320040" y="8388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-320040" y="14357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-320040" y="20326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-320040" y="26295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-320040" y="32264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-320040" y="38233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sldNum" idx="12"/>
          </p:nvPr>
        </p:nvSpPr>
        <p:spPr>
          <a:xfrm>
            <a:off x="8483906" y="4811627"/>
            <a:ext cx="447149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-320040" y="44202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94335" y="4811627"/>
            <a:ext cx="3086100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AI Center – Confidential</a:t>
            </a:r>
            <a:endParaRPr sz="800" b="0" i="0" u="none" strike="noStrike" cap="none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-320040" y="8388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-320040" y="14357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-320040" y="20326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-320040" y="26295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-320040" y="32264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-320040" y="38233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893197" y="1510556"/>
            <a:ext cx="3442672" cy="223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483906" y="4811627"/>
            <a:ext cx="447149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-320040" y="44202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1180" y="141727"/>
            <a:ext cx="8019305" cy="486004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-320040" y="8388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-320040" y="14357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-320040" y="20326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-320040" y="26295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-320040" y="32264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-320040" y="38233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847845" y="1428017"/>
            <a:ext cx="3442672" cy="223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ldNum" idx="12"/>
          </p:nvPr>
        </p:nvSpPr>
        <p:spPr>
          <a:xfrm>
            <a:off x="8483906" y="4811627"/>
            <a:ext cx="447149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-320040" y="44202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bg>
      <p:bgPr>
        <a:gradFill>
          <a:gsLst>
            <a:gs pos="0">
              <a:srgbClr val="F37121"/>
            </a:gs>
            <a:gs pos="100000">
              <a:srgbClr val="CC540B"/>
            </a:gs>
          </a:gsLst>
          <a:lin ang="10800000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900895" y="0"/>
            <a:ext cx="84870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/>
          <p:nvPr/>
        </p:nvSpPr>
        <p:spPr>
          <a:xfrm>
            <a:off x="-320040" y="8388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6" name="Google Shape;186;p31"/>
          <p:cNvSpPr/>
          <p:nvPr/>
        </p:nvSpPr>
        <p:spPr>
          <a:xfrm>
            <a:off x="-320040" y="14357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-320040" y="20326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-320040" y="26295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-320040" y="32264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-320040" y="38233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4572000" y="1523567"/>
            <a:ext cx="3442672" cy="223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483906" y="4811627"/>
            <a:ext cx="447149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1"/>
          <p:cNvSpPr/>
          <p:nvPr/>
        </p:nvSpPr>
        <p:spPr>
          <a:xfrm>
            <a:off x="-320040" y="44202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lank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7872" y="0"/>
            <a:ext cx="4306128" cy="518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/>
          <p:nvPr/>
        </p:nvSpPr>
        <p:spPr>
          <a:xfrm>
            <a:off x="-320040" y="8388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-320040" y="14357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-320040" y="2032622"/>
            <a:ext cx="200025" cy="514361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9" name="Google Shape;199;p32"/>
          <p:cNvSpPr/>
          <p:nvPr/>
        </p:nvSpPr>
        <p:spPr>
          <a:xfrm>
            <a:off x="-320040" y="26295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-320040" y="32264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-320040" y="38233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1129328" y="1428017"/>
            <a:ext cx="3442672" cy="223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ldNum" idx="12"/>
          </p:nvPr>
        </p:nvSpPr>
        <p:spPr>
          <a:xfrm>
            <a:off x="8483906" y="4811627"/>
            <a:ext cx="447149" cy="18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-320040" y="4420223"/>
            <a:ext cx="200025" cy="514361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3" descr="A close up of a keyboar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5584" y="213488"/>
            <a:ext cx="941914" cy="320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13"/>
          <p:cNvCxnSpPr/>
          <p:nvPr/>
        </p:nvCxnSpPr>
        <p:spPr>
          <a:xfrm>
            <a:off x="821577" y="610031"/>
            <a:ext cx="7715250" cy="0"/>
          </a:xfrm>
          <a:prstGeom prst="straightConnector1">
            <a:avLst/>
          </a:prstGeom>
          <a:noFill/>
          <a:ln w="9525" cap="flat" cmpd="sng">
            <a:solidFill>
              <a:srgbClr val="36365C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9" name="Google Shape;39;p13"/>
          <p:cNvGrpSpPr/>
          <p:nvPr/>
        </p:nvGrpSpPr>
        <p:grpSpPr>
          <a:xfrm>
            <a:off x="8744300" y="4737735"/>
            <a:ext cx="320850" cy="323347"/>
            <a:chOff x="11751285" y="6413402"/>
            <a:chExt cx="335940" cy="338554"/>
          </a:xfrm>
        </p:grpSpPr>
        <p:sp>
          <p:nvSpPr>
            <p:cNvPr id="40" name="Google Shape;40;p13"/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13"/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13"/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13"/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13"/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13"/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13"/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13"/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712064" y="206618"/>
            <a:ext cx="7846858" cy="52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7228"/>
              </a:buClr>
              <a:buSzPts val="3200"/>
              <a:buFont typeface="Arial"/>
              <a:buNone/>
              <a:defRPr sz="2400" b="1" i="0" u="none" strike="noStrike" cap="none">
                <a:solidFill>
                  <a:srgbClr val="36365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758996" y="4804478"/>
            <a:ext cx="2923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711994" y="798910"/>
            <a:ext cx="7847410" cy="3910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7228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rgbClr val="36365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27228"/>
              </a:buClr>
              <a:buSzPts val="1400"/>
              <a:buFont typeface="Arial"/>
              <a:buChar char="•"/>
              <a:defRPr sz="1050" b="0" i="0" u="none" strike="noStrike" cap="none">
                <a:solidFill>
                  <a:srgbClr val="36365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27228"/>
              </a:buClr>
              <a:buSzPts val="1400"/>
              <a:buFont typeface="Arial"/>
              <a:buChar char="•"/>
              <a:defRPr sz="1050" b="0" i="0" u="none" strike="noStrike" cap="none">
                <a:solidFill>
                  <a:srgbClr val="36365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27228"/>
              </a:buClr>
              <a:buSzPts val="1400"/>
              <a:buFont typeface="Arial"/>
              <a:buChar char="•"/>
              <a:defRPr sz="1050" b="0" i="0" u="none" strike="noStrike" cap="none">
                <a:solidFill>
                  <a:srgbClr val="36365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27228"/>
              </a:buClr>
              <a:buSzPts val="1400"/>
              <a:buFont typeface="Arial"/>
              <a:buChar char="•"/>
              <a:defRPr sz="1050" b="0" i="0" u="none" strike="noStrike" cap="none">
                <a:solidFill>
                  <a:srgbClr val="36365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643031" y="4811841"/>
            <a:ext cx="1679787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r>
              <a:rPr lang="en-US" sz="788" b="0" i="0" u="none" strike="noStrike" cap="none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by FPT Software 2020</a:t>
            </a:r>
            <a:endParaRPr sz="82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t="31566" r="44923" b="18685"/>
          <a:stretch/>
        </p:blipFill>
        <p:spPr>
          <a:xfrm>
            <a:off x="8594539" y="82083"/>
            <a:ext cx="393652" cy="251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b23e2848ca_4_6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79"/>
            <a:ext cx="9144000" cy="71912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b23e2848ca_4_634"/>
          <p:cNvSpPr txBox="1">
            <a:spLocks noGrp="1"/>
          </p:cNvSpPr>
          <p:nvPr>
            <p:ph type="title"/>
          </p:nvPr>
        </p:nvSpPr>
        <p:spPr>
          <a:xfrm>
            <a:off x="394335" y="142895"/>
            <a:ext cx="7954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8" name="Google Shape;208;g2b23e2848ca_4_634"/>
          <p:cNvSpPr/>
          <p:nvPr/>
        </p:nvSpPr>
        <p:spPr>
          <a:xfrm>
            <a:off x="-320040" y="8388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g2b23e2848ca_4_634"/>
          <p:cNvSpPr/>
          <p:nvPr/>
        </p:nvSpPr>
        <p:spPr>
          <a:xfrm>
            <a:off x="-320040" y="14357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" name="Google Shape;210;g2b23e2848ca_4_634"/>
          <p:cNvSpPr/>
          <p:nvPr/>
        </p:nvSpPr>
        <p:spPr>
          <a:xfrm>
            <a:off x="-320040" y="20326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1" name="Google Shape;211;g2b23e2848ca_4_634"/>
          <p:cNvSpPr/>
          <p:nvPr/>
        </p:nvSpPr>
        <p:spPr>
          <a:xfrm>
            <a:off x="-320040" y="26295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2" name="Google Shape;212;g2b23e2848ca_4_634"/>
          <p:cNvSpPr/>
          <p:nvPr/>
        </p:nvSpPr>
        <p:spPr>
          <a:xfrm>
            <a:off x="-320040" y="32264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3" name="Google Shape;213;g2b23e2848ca_4_634"/>
          <p:cNvSpPr/>
          <p:nvPr/>
        </p:nvSpPr>
        <p:spPr>
          <a:xfrm>
            <a:off x="-320040" y="38233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Google Shape;214;g2b23e2848ca_4_634"/>
          <p:cNvSpPr/>
          <p:nvPr/>
        </p:nvSpPr>
        <p:spPr>
          <a:xfrm>
            <a:off x="-320040" y="44202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5" name="Google Shape;215;g2b23e2848ca_4_634"/>
          <p:cNvSpPr txBox="1">
            <a:spLocks noGrp="1"/>
          </p:cNvSpPr>
          <p:nvPr>
            <p:ph type="sldNum" idx="12"/>
          </p:nvPr>
        </p:nvSpPr>
        <p:spPr>
          <a:xfrm>
            <a:off x="8483906" y="4811627"/>
            <a:ext cx="447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6" name="Google Shape;216;g2b23e2848ca_4_6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334" y="-164788"/>
            <a:ext cx="1093735" cy="109373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b23e2848ca_4_634"/>
          <p:cNvSpPr txBox="1"/>
          <p:nvPr/>
        </p:nvSpPr>
        <p:spPr>
          <a:xfrm>
            <a:off x="394335" y="4811627"/>
            <a:ext cx="30861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AI Center – Confidential</a:t>
            </a:r>
            <a:endParaRPr sz="800" b="0" i="0" u="none" strike="noStrike" cap="none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8" name="Google Shape;218;g2b23e2848ca_4_634"/>
          <p:cNvSpPr txBox="1">
            <a:spLocks noGrp="1"/>
          </p:cNvSpPr>
          <p:nvPr>
            <p:ph type="body" idx="1"/>
          </p:nvPr>
        </p:nvSpPr>
        <p:spPr>
          <a:xfrm>
            <a:off x="394335" y="893467"/>
            <a:ext cx="7954200" cy="3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ユーザー設定レイアウト">
  <p:cSld name="1_ユーザー設定レイアウト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2ddbf09c93f_0_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ddbf09c93f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ddbf09c93f_0_1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2ddbf09c93f_0_16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g2ddbf09c93f_0_1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dbf09c93f_0_16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g2ddbf09c93f_0_167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5" name="Google Shape;245;g2ddbf09c93f_0_16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g2ddbf09c93f_0_16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g2ddbf09c93f_0_1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dbf09c93f_0_1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g2ddbf09c93f_0_17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g2ddbf09c93f_0_17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g2ddbf09c93f_0_17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g2ddbf09c93f_0_1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dbf09c93f_0_179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g2ddbf09c93f_0_17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g2ddbf09c93f_0_17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2ddbf09c93f_0_17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g2ddbf09c93f_0_1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dbf09c93f_0_18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g2ddbf09c93f_0_18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g2ddbf09c93f_0_18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g2ddbf09c93f_0_18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g2ddbf09c93f_0_18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g2ddbf09c93f_0_1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dbf09c93f_0_19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g2ddbf09c93f_0_19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70" name="Google Shape;270;g2ddbf09c93f_0_19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g2ddbf09c93f_0_19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72" name="Google Shape;272;g2ddbf09c93f_0_19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g2ddbf09c93f_0_19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g2ddbf09c93f_0_19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g2ddbf09c93f_0_19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dbf09c93f_0_20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g2ddbf09c93f_0_20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g2ddbf09c93f_0_20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g2ddbf09c93f_0_20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dbf09c93f_0_20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g2ddbf09c93f_0_20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g2ddbf09c93f_0_20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dbf09c93f_0_2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g2ddbf09c93f_0_21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88" name="Google Shape;288;g2ddbf09c93f_0_21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89" name="Google Shape;289;g2ddbf09c93f_0_2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g2ddbf09c93f_0_2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g2ddbf09c93f_0_2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dbf09c93f_0_2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g2ddbf09c93f_0_21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g2ddbf09c93f_0_21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6" name="Google Shape;296;g2ddbf09c93f_0_2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g2ddbf09c93f_0_2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g2ddbf09c93f_0_2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dbf09c93f_0_2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g2ddbf09c93f_0_2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g2ddbf09c93f_0_2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g2ddbf09c93f_0_2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g2ddbf09c93f_0_2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dbf09c93f_0_230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g2ddbf09c93f_0_23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g2ddbf09c93f_0_2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g2ddbf09c93f_0_2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g2ddbf09c93f_0_2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73c9d69f73_0_188" descr="Asset 10@2x"/>
          <p:cNvPicPr preferRelativeResize="0"/>
          <p:nvPr/>
        </p:nvPicPr>
        <p:blipFill rotWithShape="1">
          <a:blip r:embed="rId2">
            <a:alphaModFix/>
          </a:blip>
          <a:srcRect l="2429"/>
          <a:stretch/>
        </p:blipFill>
        <p:spPr>
          <a:xfrm>
            <a:off x="-3810" y="-476"/>
            <a:ext cx="9147806" cy="514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73c9d69f73_0_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216" y="38878"/>
            <a:ext cx="1391716" cy="139171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73c9d69f73_0_188"/>
          <p:cNvSpPr/>
          <p:nvPr/>
        </p:nvSpPr>
        <p:spPr>
          <a:xfrm>
            <a:off x="-320040" y="8388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73c9d69f73_0_188"/>
          <p:cNvSpPr/>
          <p:nvPr/>
        </p:nvSpPr>
        <p:spPr>
          <a:xfrm>
            <a:off x="-320040" y="14357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73c9d69f73_0_188"/>
          <p:cNvSpPr/>
          <p:nvPr/>
        </p:nvSpPr>
        <p:spPr>
          <a:xfrm>
            <a:off x="-320040" y="20326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273c9d69f73_0_188"/>
          <p:cNvSpPr/>
          <p:nvPr/>
        </p:nvSpPr>
        <p:spPr>
          <a:xfrm>
            <a:off x="-320040" y="26295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73c9d69f73_0_188"/>
          <p:cNvSpPr/>
          <p:nvPr/>
        </p:nvSpPr>
        <p:spPr>
          <a:xfrm>
            <a:off x="-320040" y="32264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73c9d69f73_0_188"/>
          <p:cNvSpPr/>
          <p:nvPr/>
        </p:nvSpPr>
        <p:spPr>
          <a:xfrm>
            <a:off x="-320040" y="38233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73c9d69f73_0_188"/>
          <p:cNvSpPr/>
          <p:nvPr/>
        </p:nvSpPr>
        <p:spPr>
          <a:xfrm>
            <a:off x="-320040" y="44202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273c9d69f73_0_198" descr="Asset 9@2x"/>
          <p:cNvPicPr preferRelativeResize="0"/>
          <p:nvPr/>
        </p:nvPicPr>
        <p:blipFill rotWithShape="1">
          <a:blip r:embed="rId2">
            <a:alphaModFix/>
          </a:blip>
          <a:srcRect l="25250" b="52321"/>
          <a:stretch/>
        </p:blipFill>
        <p:spPr>
          <a:xfrm>
            <a:off x="-2857" y="-11906"/>
            <a:ext cx="9144950" cy="72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73c9d69f73_0_198"/>
          <p:cNvSpPr txBox="1"/>
          <p:nvPr/>
        </p:nvSpPr>
        <p:spPr>
          <a:xfrm>
            <a:off x="8680569" y="4790873"/>
            <a:ext cx="402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273c9d69f73_0_198"/>
          <p:cNvSpPr/>
          <p:nvPr/>
        </p:nvSpPr>
        <p:spPr>
          <a:xfrm>
            <a:off x="-320040" y="8388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73c9d69f73_0_198"/>
          <p:cNvSpPr/>
          <p:nvPr/>
        </p:nvSpPr>
        <p:spPr>
          <a:xfrm>
            <a:off x="-320040" y="14357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73c9d69f73_0_198"/>
          <p:cNvSpPr/>
          <p:nvPr/>
        </p:nvSpPr>
        <p:spPr>
          <a:xfrm>
            <a:off x="-320040" y="20326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73c9d69f73_0_198"/>
          <p:cNvSpPr/>
          <p:nvPr/>
        </p:nvSpPr>
        <p:spPr>
          <a:xfrm>
            <a:off x="-320040" y="26295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73c9d69f73_0_198"/>
          <p:cNvSpPr/>
          <p:nvPr/>
        </p:nvSpPr>
        <p:spPr>
          <a:xfrm>
            <a:off x="-320040" y="32264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73c9d69f73_0_198"/>
          <p:cNvSpPr/>
          <p:nvPr/>
        </p:nvSpPr>
        <p:spPr>
          <a:xfrm>
            <a:off x="-320040" y="38233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273c9d69f73_0_198"/>
          <p:cNvSpPr/>
          <p:nvPr/>
        </p:nvSpPr>
        <p:spPr>
          <a:xfrm>
            <a:off x="-320040" y="44202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73c9d69f73_0_198"/>
          <p:cNvSpPr/>
          <p:nvPr/>
        </p:nvSpPr>
        <p:spPr>
          <a:xfrm>
            <a:off x="7814542" y="4771760"/>
            <a:ext cx="95629" cy="165984"/>
          </a:xfrm>
          <a:custGeom>
            <a:avLst/>
            <a:gdLst/>
            <a:ahLst/>
            <a:cxnLst/>
            <a:rect l="l" t="t" r="r" b="b"/>
            <a:pathLst>
              <a:path w="133" h="231" extrusionOk="0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273c9d69f73_0_198"/>
          <p:cNvSpPr/>
          <p:nvPr/>
        </p:nvSpPr>
        <p:spPr>
          <a:xfrm flipH="1">
            <a:off x="8126332" y="4771424"/>
            <a:ext cx="95126" cy="165984"/>
          </a:xfrm>
          <a:custGeom>
            <a:avLst/>
            <a:gdLst/>
            <a:ahLst/>
            <a:cxnLst/>
            <a:rect l="l" t="t" r="r" b="b"/>
            <a:pathLst>
              <a:path w="133" h="231" extrusionOk="0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273c9d69f73_0_198"/>
          <p:cNvSpPr txBox="1">
            <a:spLocks noGrp="1"/>
          </p:cNvSpPr>
          <p:nvPr>
            <p:ph type="title"/>
          </p:nvPr>
        </p:nvSpPr>
        <p:spPr>
          <a:xfrm>
            <a:off x="377190" y="123825"/>
            <a:ext cx="7410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66" name="Google Shape;466;g273c9d69f73_0_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7510" y="-140035"/>
            <a:ext cx="1066454" cy="106645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73c9d69f73_0_198"/>
          <p:cNvSpPr txBox="1"/>
          <p:nvPr/>
        </p:nvSpPr>
        <p:spPr>
          <a:xfrm>
            <a:off x="156686" y="4886036"/>
            <a:ext cx="3339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2023 – FPT Software</a:t>
            </a:r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#3">
  <p:cSld name="Slide #3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ユーザー設定レイアウト">
  <p:cSld name="1_ユーザー設定レイアウト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273c9d69f73_0_2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73c9d69f73_0_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4003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73c9d69f73_0_2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g273c9d69f73_0_2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800"/>
              <a:buFont typeface="Arial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g273c9d69f73_0_2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900"/>
              <a:buFont typeface="Arial"/>
              <a:buNone/>
              <a:defRPr sz="9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900"/>
              <a:buFont typeface="Arial"/>
              <a:buNone/>
              <a:defRPr sz="9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900"/>
              <a:buFont typeface="Arial"/>
              <a:buNone/>
              <a:defRPr sz="9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900"/>
              <a:buFont typeface="Arial"/>
              <a:buNone/>
              <a:defRPr sz="9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900"/>
              <a:buFont typeface="Arial"/>
              <a:buNone/>
              <a:defRPr sz="9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900"/>
              <a:buFont typeface="Arial"/>
              <a:buNone/>
              <a:defRPr sz="9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900"/>
              <a:buFont typeface="Arial"/>
              <a:buNone/>
              <a:defRPr sz="9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900"/>
              <a:buFont typeface="Arial"/>
              <a:buNone/>
              <a:defRPr sz="9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900"/>
              <a:buFont typeface="Arial"/>
              <a:buNone/>
              <a:defRPr sz="9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1">
  <p:cSld name="Comparison">
    <p:bg>
      <p:bgPr>
        <a:solidFill>
          <a:schemeClr val="lt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3c9d69f73_0_220"/>
          <p:cNvSpPr txBox="1">
            <a:spLocks noGrp="1"/>
          </p:cNvSpPr>
          <p:nvPr>
            <p:ph type="title"/>
          </p:nvPr>
        </p:nvSpPr>
        <p:spPr>
          <a:xfrm>
            <a:off x="394335" y="142895"/>
            <a:ext cx="7886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g273c9d69f73_0_220"/>
          <p:cNvSpPr/>
          <p:nvPr/>
        </p:nvSpPr>
        <p:spPr>
          <a:xfrm>
            <a:off x="-320040" y="8388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8" name="Google Shape;478;g273c9d69f73_0_220"/>
          <p:cNvSpPr/>
          <p:nvPr/>
        </p:nvSpPr>
        <p:spPr>
          <a:xfrm>
            <a:off x="-320040" y="14357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9" name="Google Shape;479;g273c9d69f73_0_220"/>
          <p:cNvSpPr/>
          <p:nvPr/>
        </p:nvSpPr>
        <p:spPr>
          <a:xfrm>
            <a:off x="-320040" y="20326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0" name="Google Shape;480;g273c9d69f73_0_220"/>
          <p:cNvSpPr/>
          <p:nvPr/>
        </p:nvSpPr>
        <p:spPr>
          <a:xfrm>
            <a:off x="-320040" y="26295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1" name="Google Shape;481;g273c9d69f73_0_220"/>
          <p:cNvSpPr/>
          <p:nvPr/>
        </p:nvSpPr>
        <p:spPr>
          <a:xfrm>
            <a:off x="-320040" y="32264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2" name="Google Shape;482;g273c9d69f73_0_220"/>
          <p:cNvSpPr/>
          <p:nvPr/>
        </p:nvSpPr>
        <p:spPr>
          <a:xfrm>
            <a:off x="-320040" y="38233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3" name="Google Shape;483;g273c9d69f73_0_220"/>
          <p:cNvSpPr txBox="1"/>
          <p:nvPr/>
        </p:nvSpPr>
        <p:spPr>
          <a:xfrm>
            <a:off x="394335" y="4811627"/>
            <a:ext cx="30861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CCC"/>
              </a:buClr>
              <a:buSzPts val="600"/>
              <a:buFont typeface="Quattrocento Sans"/>
              <a:buNone/>
            </a:pPr>
            <a:r>
              <a:rPr lang="en-US" sz="800" b="0" i="0" u="none" strike="noStrike" cap="none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2022 docify. All rights reserved</a:t>
            </a:r>
            <a:endParaRPr sz="800" b="0" i="0" u="none" strike="noStrike" cap="none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4" name="Google Shape;484;g273c9d69f73_0_220"/>
          <p:cNvSpPr/>
          <p:nvPr/>
        </p:nvSpPr>
        <p:spPr>
          <a:xfrm>
            <a:off x="-320040" y="44202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5" name="Google Shape;485;g273c9d69f73_0_220"/>
          <p:cNvSpPr txBox="1">
            <a:spLocks noGrp="1"/>
          </p:cNvSpPr>
          <p:nvPr>
            <p:ph type="sldNum" idx="12"/>
          </p:nvPr>
        </p:nvSpPr>
        <p:spPr>
          <a:xfrm>
            <a:off x="8483906" y="4811627"/>
            <a:ext cx="447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 2"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73c9d69f73_0_231"/>
          <p:cNvSpPr txBox="1">
            <a:spLocks noGrp="1"/>
          </p:cNvSpPr>
          <p:nvPr>
            <p:ph type="title"/>
          </p:nvPr>
        </p:nvSpPr>
        <p:spPr>
          <a:xfrm>
            <a:off x="394335" y="142895"/>
            <a:ext cx="7886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g273c9d69f73_0_231"/>
          <p:cNvSpPr/>
          <p:nvPr/>
        </p:nvSpPr>
        <p:spPr>
          <a:xfrm>
            <a:off x="-320040" y="8388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9" name="Google Shape;489;g273c9d69f73_0_231"/>
          <p:cNvSpPr/>
          <p:nvPr/>
        </p:nvSpPr>
        <p:spPr>
          <a:xfrm>
            <a:off x="-320040" y="14357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0" name="Google Shape;490;g273c9d69f73_0_231"/>
          <p:cNvSpPr/>
          <p:nvPr/>
        </p:nvSpPr>
        <p:spPr>
          <a:xfrm>
            <a:off x="-320040" y="20326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1" name="Google Shape;491;g273c9d69f73_0_231"/>
          <p:cNvSpPr/>
          <p:nvPr/>
        </p:nvSpPr>
        <p:spPr>
          <a:xfrm>
            <a:off x="-320040" y="26295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2" name="Google Shape;492;g273c9d69f73_0_231"/>
          <p:cNvSpPr/>
          <p:nvPr/>
        </p:nvSpPr>
        <p:spPr>
          <a:xfrm>
            <a:off x="-320040" y="32264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3" name="Google Shape;493;g273c9d69f73_0_231"/>
          <p:cNvSpPr/>
          <p:nvPr/>
        </p:nvSpPr>
        <p:spPr>
          <a:xfrm>
            <a:off x="-320040" y="38233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4" name="Google Shape;494;g273c9d69f73_0_231"/>
          <p:cNvSpPr txBox="1"/>
          <p:nvPr/>
        </p:nvSpPr>
        <p:spPr>
          <a:xfrm>
            <a:off x="394335" y="4811627"/>
            <a:ext cx="30861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CCCC"/>
              </a:buClr>
              <a:buSzPts val="600"/>
              <a:buFont typeface="Quattrocento Sans"/>
              <a:buNone/>
            </a:pPr>
            <a:r>
              <a:rPr lang="en-US" sz="800" b="0" i="0" u="none" strike="noStrike" cap="none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2022 docify. All rights reserved</a:t>
            </a:r>
            <a:endParaRPr sz="800" b="0" i="0" u="none" strike="noStrike" cap="none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5" name="Google Shape;495;g273c9d69f73_0_231"/>
          <p:cNvSpPr/>
          <p:nvPr/>
        </p:nvSpPr>
        <p:spPr>
          <a:xfrm>
            <a:off x="-320040" y="44202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6" name="Google Shape;496;g273c9d69f73_0_231"/>
          <p:cNvSpPr txBox="1">
            <a:spLocks noGrp="1"/>
          </p:cNvSpPr>
          <p:nvPr>
            <p:ph type="sldNum" idx="12"/>
          </p:nvPr>
        </p:nvSpPr>
        <p:spPr>
          <a:xfrm>
            <a:off x="8483906" y="4811627"/>
            <a:ext cx="447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3c9d69f73_0_242"/>
          <p:cNvSpPr txBox="1">
            <a:spLocks noGrp="1"/>
          </p:cNvSpPr>
          <p:nvPr>
            <p:ph type="title"/>
          </p:nvPr>
        </p:nvSpPr>
        <p:spPr>
          <a:xfrm>
            <a:off x="453389" y="176117"/>
            <a:ext cx="7221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1136"/>
              </a:buClr>
              <a:buSzPts val="800"/>
              <a:buFont typeface="Arial"/>
              <a:buNone/>
              <a:defRPr sz="1500" b="0" i="0">
                <a:solidFill>
                  <a:srgbClr val="0D113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g273c9d69f73_0_242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marL="274320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6pPr>
            <a:lvl7pPr marL="320040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7pPr>
            <a:lvl8pPr marL="365760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g273c9d69f73_0_242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marL="274320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6pPr>
            <a:lvl7pPr marL="320040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7pPr>
            <a:lvl8pPr marL="365760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g273c9d69f73_0_242"/>
          <p:cNvSpPr txBox="1">
            <a:spLocks noGrp="1"/>
          </p:cNvSpPr>
          <p:nvPr>
            <p:ph type="ftr" idx="11"/>
          </p:nvPr>
        </p:nvSpPr>
        <p:spPr>
          <a:xfrm>
            <a:off x="453389" y="4843580"/>
            <a:ext cx="2052600" cy="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7414F"/>
              </a:buClr>
              <a:buSzPts val="800"/>
              <a:buFont typeface="Arial"/>
              <a:buNone/>
              <a:defRPr sz="800" b="0" i="0">
                <a:solidFill>
                  <a:srgbClr val="4741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g273c9d69f73_0_24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g273c9d69f73_0_242"/>
          <p:cNvSpPr txBox="1">
            <a:spLocks noGrp="1"/>
          </p:cNvSpPr>
          <p:nvPr>
            <p:ph type="sldNum" idx="12"/>
          </p:nvPr>
        </p:nvSpPr>
        <p:spPr>
          <a:xfrm>
            <a:off x="8770715" y="4844879"/>
            <a:ext cx="130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900"/>
              <a:buFont typeface="Arial"/>
              <a:buNone/>
              <a:defRPr sz="900" b="0" i="0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900"/>
              <a:buFont typeface="Arial"/>
              <a:buNone/>
              <a:defRPr sz="900" b="0" i="0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900"/>
              <a:buFont typeface="Arial"/>
              <a:buNone/>
              <a:defRPr sz="900" b="0" i="0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900"/>
              <a:buFont typeface="Arial"/>
              <a:buNone/>
              <a:defRPr sz="900" b="0" i="0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900"/>
              <a:buFont typeface="Arial"/>
              <a:buNone/>
              <a:defRPr sz="900" b="0" i="0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900"/>
              <a:buFont typeface="Arial"/>
              <a:buNone/>
              <a:defRPr sz="900" b="0" i="0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900"/>
              <a:buFont typeface="Arial"/>
              <a:buNone/>
              <a:defRPr sz="900" b="0" i="0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900"/>
              <a:buFont typeface="Arial"/>
              <a:buNone/>
              <a:defRPr sz="900" b="0" i="0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900"/>
              <a:buFont typeface="Arial"/>
              <a:buNone/>
              <a:defRPr sz="900" b="0" i="0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3c9d69f73_0_2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g273c9d69f73_0_2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g273c9d69f73_0_2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3c9d69f73_0_25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g273c9d69f73_0_253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11" name="Google Shape;511;g273c9d69f73_0_2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g273c9d69f73_0_25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g273c9d69f73_0_2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3c9d69f73_0_2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g273c9d69f73_0_25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g273c9d69f73_0_2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g273c9d69f73_0_25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g273c9d69f73_0_2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3c9d69f73_0_265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g273c9d69f73_0_26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g273c9d69f73_0_2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g273c9d69f73_0_26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g273c9d69f73_0_2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73c9d69f73_0_2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g273c9d69f73_0_27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g273c9d69f73_0_27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g273c9d69f73_0_27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g273c9d69f73_0_27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g273c9d69f73_0_2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73c9d69f73_0_27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g273c9d69f73_0_27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6" name="Google Shape;536;g273c9d69f73_0_27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g273c9d69f73_0_27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8" name="Google Shape;538;g273c9d69f73_0_27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g273c9d69f73_0_27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g273c9d69f73_0_27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g273c9d69f73_0_2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73c9d69f73_0_28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g273c9d69f73_0_28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g273c9d69f73_0_28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g273c9d69f73_0_2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73c9d69f73_0_29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g273c9d69f73_0_29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50" name="Google Shape;550;g273c9d69f73_0_29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51" name="Google Shape;551;g273c9d69f73_0_29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g273c9d69f73_0_29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g273c9d69f73_0_29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73c9d69f73_0_29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g273c9d69f73_0_29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g273c9d69f73_0_29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58" name="Google Shape;558;g273c9d69f73_0_29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g273c9d69f73_0_29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g273c9d69f73_0_29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3c9d69f73_0_30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g273c9d69f73_0_306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64" name="Google Shape;564;g273c9d69f73_0_30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g273c9d69f73_0_30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g273c9d69f73_0_30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73c9d69f73_0_3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g273c9d69f73_0_3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g273c9d69f73_0_3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g273c9d69f73_0_3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g273c9d69f73_0_3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73c9d69f73_0_318"/>
          <p:cNvSpPr txBox="1"/>
          <p:nvPr/>
        </p:nvSpPr>
        <p:spPr>
          <a:xfrm>
            <a:off x="8662782" y="4790873"/>
            <a:ext cx="43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eiryo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75" name="Google Shape;575;g273c9d69f73_0_318"/>
          <p:cNvPicPr preferRelativeResize="0"/>
          <p:nvPr/>
        </p:nvPicPr>
        <p:blipFill rotWithShape="1">
          <a:blip r:embed="rId2">
            <a:alphaModFix/>
          </a:blip>
          <a:srcRect r="9444" b="4159"/>
          <a:stretch/>
        </p:blipFill>
        <p:spPr>
          <a:xfrm>
            <a:off x="-1" y="-7975"/>
            <a:ext cx="9144003" cy="6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273c9d69f73_0_318"/>
          <p:cNvSpPr txBox="1">
            <a:spLocks noGrp="1"/>
          </p:cNvSpPr>
          <p:nvPr>
            <p:ph type="title"/>
          </p:nvPr>
        </p:nvSpPr>
        <p:spPr>
          <a:xfrm>
            <a:off x="1194660" y="123845"/>
            <a:ext cx="7124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eiryo"/>
              <a:buNone/>
              <a:defRPr sz="21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g273c9d69f73_0_318"/>
          <p:cNvSpPr/>
          <p:nvPr/>
        </p:nvSpPr>
        <p:spPr>
          <a:xfrm>
            <a:off x="-320040" y="8388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78" name="Google Shape;578;g273c9d69f73_0_318"/>
          <p:cNvSpPr/>
          <p:nvPr/>
        </p:nvSpPr>
        <p:spPr>
          <a:xfrm>
            <a:off x="-320040" y="14357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79" name="Google Shape;579;g273c9d69f73_0_318"/>
          <p:cNvSpPr/>
          <p:nvPr/>
        </p:nvSpPr>
        <p:spPr>
          <a:xfrm>
            <a:off x="-320040" y="2032622"/>
            <a:ext cx="200100" cy="514500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80" name="Google Shape;580;g273c9d69f73_0_318"/>
          <p:cNvSpPr/>
          <p:nvPr/>
        </p:nvSpPr>
        <p:spPr>
          <a:xfrm>
            <a:off x="-320040" y="26295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81" name="Google Shape;581;g273c9d69f73_0_318"/>
          <p:cNvSpPr/>
          <p:nvPr/>
        </p:nvSpPr>
        <p:spPr>
          <a:xfrm>
            <a:off x="-320040" y="32264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82" name="Google Shape;582;g273c9d69f73_0_318"/>
          <p:cNvSpPr/>
          <p:nvPr/>
        </p:nvSpPr>
        <p:spPr>
          <a:xfrm>
            <a:off x="-320040" y="38233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83" name="Google Shape;583;g273c9d69f73_0_318"/>
          <p:cNvSpPr/>
          <p:nvPr/>
        </p:nvSpPr>
        <p:spPr>
          <a:xfrm>
            <a:off x="-320040" y="4420223"/>
            <a:ext cx="200100" cy="514500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84" name="Google Shape;584;g273c9d69f73_0_318"/>
          <p:cNvSpPr/>
          <p:nvPr/>
        </p:nvSpPr>
        <p:spPr>
          <a:xfrm>
            <a:off x="7814542" y="4771760"/>
            <a:ext cx="95629" cy="165984"/>
          </a:xfrm>
          <a:custGeom>
            <a:avLst/>
            <a:gdLst/>
            <a:ahLst/>
            <a:cxnLst/>
            <a:rect l="l" t="t" r="r" b="b"/>
            <a:pathLst>
              <a:path w="133" h="231" extrusionOk="0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85" name="Google Shape;585;g273c9d69f73_0_318"/>
          <p:cNvSpPr/>
          <p:nvPr/>
        </p:nvSpPr>
        <p:spPr>
          <a:xfrm flipH="1">
            <a:off x="8126332" y="4771424"/>
            <a:ext cx="95126" cy="165984"/>
          </a:xfrm>
          <a:custGeom>
            <a:avLst/>
            <a:gdLst/>
            <a:ahLst/>
            <a:cxnLst/>
            <a:rect l="l" t="t" r="r" b="b"/>
            <a:pathLst>
              <a:path w="133" h="231" extrusionOk="0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86" name="Google Shape;586;g273c9d69f73_0_318"/>
          <p:cNvSpPr txBox="1"/>
          <p:nvPr/>
        </p:nvSpPr>
        <p:spPr>
          <a:xfrm>
            <a:off x="0" y="4886036"/>
            <a:ext cx="3339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Meiryo"/>
              <a:buNone/>
            </a:pPr>
            <a:r>
              <a:rPr lang="en-US" sz="800" b="0" i="0" u="none" strike="noStrike" cap="none">
                <a:solidFill>
                  <a:srgbClr val="7F7F7F"/>
                </a:solidFill>
                <a:latin typeface="Meiryo"/>
                <a:ea typeface="Meiryo"/>
                <a:cs typeface="Meiryo"/>
                <a:sym typeface="Meiryo"/>
              </a:rPr>
              <a:t>© Copyright FPT Software AI Center – Confidential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7F7F7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87" name="Google Shape;587;g273c9d69f73_0_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35" y="-139278"/>
            <a:ext cx="1044808" cy="104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#31">
  <p:cSld name="Slide #3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#13">
  <p:cSld name="Slide #13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3c9d69f73_0_334"/>
          <p:cNvSpPr>
            <a:spLocks noGrp="1"/>
          </p:cNvSpPr>
          <p:nvPr>
            <p:ph type="pic" idx="2"/>
          </p:nvPr>
        </p:nvSpPr>
        <p:spPr>
          <a:xfrm>
            <a:off x="3800275" y="0"/>
            <a:ext cx="5343900" cy="28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 2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273c9d69f73_0_3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0006"/>
            <a:ext cx="9144000" cy="7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73c9d69f73_0_336"/>
          <p:cNvSpPr txBox="1">
            <a:spLocks noGrp="1"/>
          </p:cNvSpPr>
          <p:nvPr>
            <p:ph type="title"/>
          </p:nvPr>
        </p:nvSpPr>
        <p:spPr>
          <a:xfrm>
            <a:off x="394335" y="142897"/>
            <a:ext cx="7886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g273c9d69f73_0_336"/>
          <p:cNvSpPr txBox="1">
            <a:spLocks noGrp="1"/>
          </p:cNvSpPr>
          <p:nvPr>
            <p:ph type="sldNum" idx="12"/>
          </p:nvPr>
        </p:nvSpPr>
        <p:spPr>
          <a:xfrm>
            <a:off x="8483906" y="4811629"/>
            <a:ext cx="447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5" name="Google Shape;595;g273c9d69f73_0_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8336" y="-164788"/>
            <a:ext cx="1093735" cy="109373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273c9d69f73_0_336"/>
          <p:cNvSpPr txBox="1"/>
          <p:nvPr/>
        </p:nvSpPr>
        <p:spPr>
          <a:xfrm>
            <a:off x="394335" y="4811629"/>
            <a:ext cx="30861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rgbClr val="CDCCCC"/>
                </a:solidFill>
                <a:latin typeface="Arial"/>
                <a:ea typeface="Arial"/>
                <a:cs typeface="Arial"/>
                <a:sym typeface="Arial"/>
              </a:rPr>
              <a:t>© Copyright FPT Software AI Center – Confidential</a:t>
            </a:r>
            <a:endParaRPr sz="800" b="0" i="0" u="none" strike="noStrike" cap="none">
              <a:solidFill>
                <a:srgbClr val="CD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dbf09c93f_0_1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g2ddbf09c93f_0_1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g2ddbf09c93f_0_15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g2ddbf09c93f_0_15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g2ddbf09c93f_0_1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3c9d69f73_0_18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39" name="Google Shape;439;g273c9d69f73_0_18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g273c9d69f73_0_1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g273c9d69f73_0_18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g273c9d69f73_0_1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78.jpg"/><Relationship Id="rId7" Type="http://schemas.openxmlformats.org/officeDocument/2006/relationships/image" Target="../media/image8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1.jpg"/><Relationship Id="rId11" Type="http://schemas.openxmlformats.org/officeDocument/2006/relationships/image" Target="../media/image23.gif"/><Relationship Id="rId5" Type="http://schemas.openxmlformats.org/officeDocument/2006/relationships/image" Target="../media/image80.png"/><Relationship Id="rId15" Type="http://schemas.openxmlformats.org/officeDocument/2006/relationships/image" Target="../media/image86.png"/><Relationship Id="rId10" Type="http://schemas.openxmlformats.org/officeDocument/2006/relationships/image" Target="../media/image68.png"/><Relationship Id="rId4" Type="http://schemas.openxmlformats.org/officeDocument/2006/relationships/image" Target="../media/image79.png"/><Relationship Id="rId9" Type="http://schemas.openxmlformats.org/officeDocument/2006/relationships/image" Target="../media/image67.jpg"/><Relationship Id="rId1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7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20" Type="http://schemas.openxmlformats.org/officeDocument/2006/relationships/image" Target="../media/image38.jpg"/><Relationship Id="rId29" Type="http://schemas.openxmlformats.org/officeDocument/2006/relationships/image" Target="../media/image47.png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5" Type="http://schemas.openxmlformats.org/officeDocument/2006/relationships/image" Target="../media/image23.gif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22.png"/><Relationship Id="rId9" Type="http://schemas.openxmlformats.org/officeDocument/2006/relationships/image" Target="../media/image27.jp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3.png"/><Relationship Id="rId11" Type="http://schemas.openxmlformats.org/officeDocument/2006/relationships/image" Target="../media/image67.jp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73c9d69f73_0_176"/>
          <p:cNvSpPr txBox="1"/>
          <p:nvPr/>
        </p:nvSpPr>
        <p:spPr>
          <a:xfrm>
            <a:off x="508159" y="4485596"/>
            <a:ext cx="3542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June 2024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g273c9d69f73_0_176"/>
          <p:cNvPicPr preferRelativeResize="0"/>
          <p:nvPr/>
        </p:nvPicPr>
        <p:blipFill rotWithShape="1">
          <a:blip r:embed="rId3">
            <a:alphaModFix/>
          </a:blip>
          <a:srcRect b="25473"/>
          <a:stretch/>
        </p:blipFill>
        <p:spPr>
          <a:xfrm>
            <a:off x="3953828" y="1003459"/>
            <a:ext cx="5190173" cy="41400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7030A0">
                <a:alpha val="40000"/>
              </a:srgbClr>
            </a:outerShdw>
          </a:effectLst>
        </p:spPr>
      </p:pic>
      <p:sp>
        <p:nvSpPr>
          <p:cNvPr id="603" name="Google Shape;603;g273c9d69f73_0_176"/>
          <p:cNvSpPr txBox="1"/>
          <p:nvPr/>
        </p:nvSpPr>
        <p:spPr>
          <a:xfrm>
            <a:off x="407798" y="1727095"/>
            <a:ext cx="75264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Capabilities - Big dream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Shaping the future of AI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73c9d69f73_0_1248"/>
          <p:cNvSpPr txBox="1"/>
          <p:nvPr/>
        </p:nvSpPr>
        <p:spPr>
          <a:xfrm>
            <a:off x="394335" y="142896"/>
            <a:ext cx="78867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273c9d69f73_0_1248"/>
          <p:cNvSpPr/>
          <p:nvPr/>
        </p:nvSpPr>
        <p:spPr>
          <a:xfrm>
            <a:off x="1047700" y="2779139"/>
            <a:ext cx="7954500" cy="396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rgbClr val="1922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273c9d69f73_0_1248"/>
          <p:cNvSpPr/>
          <p:nvPr/>
        </p:nvSpPr>
        <p:spPr>
          <a:xfrm>
            <a:off x="1047697" y="4235903"/>
            <a:ext cx="7954500" cy="396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rgbClr val="1922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273c9d69f73_0_1248"/>
          <p:cNvSpPr/>
          <p:nvPr/>
        </p:nvSpPr>
        <p:spPr>
          <a:xfrm>
            <a:off x="1047699" y="838415"/>
            <a:ext cx="7954500" cy="4275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rgbClr val="1922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273c9d69f73_0_1248"/>
          <p:cNvSpPr/>
          <p:nvPr/>
        </p:nvSpPr>
        <p:spPr>
          <a:xfrm>
            <a:off x="162794" y="4221698"/>
            <a:ext cx="825600" cy="389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51425" tIns="41150" rIns="51425" bIns="41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Infra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 sz="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273c9d69f73_0_1248"/>
          <p:cNvSpPr/>
          <p:nvPr/>
        </p:nvSpPr>
        <p:spPr>
          <a:xfrm>
            <a:off x="162794" y="2779139"/>
            <a:ext cx="825600" cy="396000"/>
          </a:xfrm>
          <a:prstGeom prst="rect">
            <a:avLst/>
          </a:prstGeom>
          <a:solidFill>
            <a:srgbClr val="50B848"/>
          </a:solidFill>
          <a:ln>
            <a:noFill/>
          </a:ln>
        </p:spPr>
        <p:txBody>
          <a:bodyPr spcFirstLastPara="1" wrap="square" lIns="51425" tIns="41150" rIns="51425" bIns="41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NVIDIA Framework</a:t>
            </a:r>
            <a:endParaRPr sz="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273c9d69f73_0_1248"/>
          <p:cNvSpPr/>
          <p:nvPr/>
        </p:nvSpPr>
        <p:spPr>
          <a:xfrm>
            <a:off x="1856819" y="2815686"/>
            <a:ext cx="1131300" cy="322800"/>
          </a:xfrm>
          <a:prstGeom prst="roundRect">
            <a:avLst>
              <a:gd name="adj" fmla="val 0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Nemo LLM</a:t>
            </a:r>
            <a:endParaRPr sz="1100"/>
          </a:p>
        </p:txBody>
      </p:sp>
      <p:sp>
        <p:nvSpPr>
          <p:cNvPr id="886" name="Google Shape;886;g273c9d69f73_0_1248"/>
          <p:cNvSpPr/>
          <p:nvPr/>
        </p:nvSpPr>
        <p:spPr>
          <a:xfrm>
            <a:off x="7006141" y="2823394"/>
            <a:ext cx="1067100" cy="322800"/>
          </a:xfrm>
          <a:prstGeom prst="roundRect">
            <a:avLst>
              <a:gd name="adj" fmla="val 0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RAPIDS</a:t>
            </a:r>
            <a:endParaRPr sz="1100"/>
          </a:p>
        </p:txBody>
      </p:sp>
      <p:sp>
        <p:nvSpPr>
          <p:cNvPr id="887" name="Google Shape;887;g273c9d69f73_0_1248"/>
          <p:cNvSpPr/>
          <p:nvPr/>
        </p:nvSpPr>
        <p:spPr>
          <a:xfrm>
            <a:off x="3456437" y="2815686"/>
            <a:ext cx="1482000" cy="322800"/>
          </a:xfrm>
          <a:prstGeom prst="roundRect">
            <a:avLst>
              <a:gd name="adj" fmla="val 0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Metropolis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g273c9d69f73_0_1248"/>
          <p:cNvSpPr/>
          <p:nvPr/>
        </p:nvSpPr>
        <p:spPr>
          <a:xfrm>
            <a:off x="5406523" y="2815686"/>
            <a:ext cx="1131300" cy="322800"/>
          </a:xfrm>
          <a:prstGeom prst="roundRect">
            <a:avLst>
              <a:gd name="adj" fmla="val 0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Ominiverse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g273c9d69f73_0_1248"/>
          <p:cNvSpPr/>
          <p:nvPr/>
        </p:nvSpPr>
        <p:spPr>
          <a:xfrm rot="-5400000">
            <a:off x="-117406" y="1614434"/>
            <a:ext cx="1386000" cy="825600"/>
          </a:xfrm>
          <a:prstGeom prst="rect">
            <a:avLst/>
          </a:prstGeom>
          <a:solidFill>
            <a:srgbClr val="33B2C1"/>
          </a:solidFill>
          <a:ln>
            <a:noFill/>
          </a:ln>
        </p:spPr>
        <p:txBody>
          <a:bodyPr spcFirstLastPara="1" wrap="square" lIns="51425" tIns="41150" rIns="51425" bIns="41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endParaRPr sz="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g273c9d69f73_0_1248"/>
          <p:cNvSpPr/>
          <p:nvPr/>
        </p:nvSpPr>
        <p:spPr>
          <a:xfrm>
            <a:off x="1047700" y="1325541"/>
            <a:ext cx="7954500" cy="1386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rgbClr val="1922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g273c9d69f73_0_1248"/>
          <p:cNvPicPr preferRelativeResize="0"/>
          <p:nvPr/>
        </p:nvPicPr>
        <p:blipFill rotWithShape="1">
          <a:blip r:embed="rId3">
            <a:alphaModFix/>
          </a:blip>
          <a:srcRect l="9562" t="19069" r="9941" b="23197"/>
          <a:stretch/>
        </p:blipFill>
        <p:spPr>
          <a:xfrm>
            <a:off x="7442932" y="935981"/>
            <a:ext cx="667085" cy="2358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2" name="Google Shape;892;g273c9d69f73_0_1248"/>
          <p:cNvGrpSpPr/>
          <p:nvPr/>
        </p:nvGrpSpPr>
        <p:grpSpPr>
          <a:xfrm>
            <a:off x="3289260" y="890129"/>
            <a:ext cx="618005" cy="374592"/>
            <a:chOff x="8817324" y="3081789"/>
            <a:chExt cx="1097700" cy="661472"/>
          </a:xfrm>
        </p:grpSpPr>
        <p:pic>
          <p:nvPicPr>
            <p:cNvPr id="893" name="Google Shape;893;g273c9d69f73_0_12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89700" y="3081789"/>
              <a:ext cx="400200" cy="400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894" name="Google Shape;894;g273c9d69f73_0_1248"/>
            <p:cNvSpPr txBox="1"/>
            <p:nvPr/>
          </p:nvSpPr>
          <p:spPr>
            <a:xfrm>
              <a:off x="8817324" y="3457961"/>
              <a:ext cx="1097700" cy="2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600"/>
                <a:buFont typeface="Arial"/>
                <a:buNone/>
              </a:pPr>
              <a:r>
                <a:rPr lang="en-US" sz="6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Docify AI</a:t>
              </a:r>
              <a:endParaRPr sz="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g273c9d69f73_0_1248"/>
          <p:cNvSpPr/>
          <p:nvPr/>
        </p:nvSpPr>
        <p:spPr>
          <a:xfrm>
            <a:off x="177650" y="846015"/>
            <a:ext cx="821400" cy="430500"/>
          </a:xfrm>
          <a:prstGeom prst="rect">
            <a:avLst/>
          </a:prstGeom>
          <a:solidFill>
            <a:srgbClr val="19226D"/>
          </a:solidFill>
          <a:ln>
            <a:noFill/>
          </a:ln>
        </p:spPr>
        <p:txBody>
          <a:bodyPr spcFirstLastPara="1" wrap="square" lIns="51425" tIns="41150" rIns="51425" bIns="411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endParaRPr sz="1100"/>
          </a:p>
        </p:txBody>
      </p:sp>
      <p:grpSp>
        <p:nvGrpSpPr>
          <p:cNvPr id="896" name="Google Shape;896;g273c9d69f73_0_1248"/>
          <p:cNvGrpSpPr/>
          <p:nvPr/>
        </p:nvGrpSpPr>
        <p:grpSpPr>
          <a:xfrm>
            <a:off x="1151857" y="1371697"/>
            <a:ext cx="1606455" cy="1280171"/>
            <a:chOff x="1982921" y="2776413"/>
            <a:chExt cx="2267403" cy="1706895"/>
          </a:xfrm>
        </p:grpSpPr>
        <p:sp>
          <p:nvSpPr>
            <p:cNvPr id="897" name="Google Shape;897;g273c9d69f73_0_1248"/>
            <p:cNvSpPr/>
            <p:nvPr/>
          </p:nvSpPr>
          <p:spPr>
            <a:xfrm>
              <a:off x="1982924" y="2776413"/>
              <a:ext cx="2267400" cy="389100"/>
            </a:xfrm>
            <a:prstGeom prst="roundRect">
              <a:avLst>
                <a:gd name="adj" fmla="val 0"/>
              </a:avLst>
            </a:prstGeom>
            <a:solidFill>
              <a:srgbClr val="33B2C1"/>
            </a:solidFill>
            <a:ln>
              <a:noFill/>
            </a:ln>
          </p:spPr>
          <p:txBody>
            <a:bodyPr spcFirstLastPara="1" wrap="square" lIns="68575" tIns="81000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Generative AI for Enterprise</a:t>
              </a: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273c9d69f73_0_1248"/>
            <p:cNvSpPr/>
            <p:nvPr/>
          </p:nvSpPr>
          <p:spPr>
            <a:xfrm>
              <a:off x="1982922" y="3214260"/>
              <a:ext cx="22674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Virtual Assistant/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Personalization Virtual Assistant</a:t>
              </a:r>
              <a:endParaRPr sz="1100"/>
            </a:p>
          </p:txBody>
        </p:sp>
        <p:sp>
          <p:nvSpPr>
            <p:cNvPr id="899" name="Google Shape;899;g273c9d69f73_0_1248"/>
            <p:cNvSpPr/>
            <p:nvPr/>
          </p:nvSpPr>
          <p:spPr>
            <a:xfrm>
              <a:off x="1982921" y="3674939"/>
              <a:ext cx="22674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Knowledge Management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273c9d69f73_0_1248"/>
            <p:cNvSpPr/>
            <p:nvPr/>
          </p:nvSpPr>
          <p:spPr>
            <a:xfrm>
              <a:off x="1982921" y="4134708"/>
              <a:ext cx="22674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Specialist / Domain-Specific Agent</a:t>
              </a:r>
              <a:endParaRPr sz="1100"/>
            </a:p>
          </p:txBody>
        </p:sp>
      </p:grpSp>
      <p:grpSp>
        <p:nvGrpSpPr>
          <p:cNvPr id="901" name="Google Shape;901;g273c9d69f73_0_1248"/>
          <p:cNvGrpSpPr/>
          <p:nvPr/>
        </p:nvGrpSpPr>
        <p:grpSpPr>
          <a:xfrm>
            <a:off x="162794" y="3267281"/>
            <a:ext cx="8839329" cy="405000"/>
            <a:chOff x="217059" y="4390479"/>
            <a:chExt cx="11785772" cy="540000"/>
          </a:xfrm>
        </p:grpSpPr>
        <p:sp>
          <p:nvSpPr>
            <p:cNvPr id="902" name="Google Shape;902;g273c9d69f73_0_1248"/>
            <p:cNvSpPr/>
            <p:nvPr/>
          </p:nvSpPr>
          <p:spPr>
            <a:xfrm>
              <a:off x="1396931" y="4399640"/>
              <a:ext cx="10605900" cy="528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9525" cap="flat" cmpd="sng">
              <a:solidFill>
                <a:srgbClr val="19226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273c9d69f73_0_1248"/>
            <p:cNvSpPr/>
            <p:nvPr/>
          </p:nvSpPr>
          <p:spPr>
            <a:xfrm>
              <a:off x="1500982" y="4481532"/>
              <a:ext cx="1102200" cy="375300"/>
            </a:xfrm>
            <a:prstGeom prst="roundRect">
              <a:avLst>
                <a:gd name="adj" fmla="val 0"/>
              </a:avLst>
            </a:prstGeom>
            <a:solidFill>
              <a:srgbClr val="8CD87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Consultancy</a:t>
              </a:r>
              <a:endParaRPr sz="1100"/>
            </a:p>
          </p:txBody>
        </p:sp>
        <p:sp>
          <p:nvSpPr>
            <p:cNvPr id="904" name="Google Shape;904;g273c9d69f73_0_1248"/>
            <p:cNvSpPr/>
            <p:nvPr/>
          </p:nvSpPr>
          <p:spPr>
            <a:xfrm>
              <a:off x="2764037" y="4481532"/>
              <a:ext cx="1364100" cy="375300"/>
            </a:xfrm>
            <a:prstGeom prst="roundRect">
              <a:avLst>
                <a:gd name="adj" fmla="val 0"/>
              </a:avLst>
            </a:prstGeom>
            <a:solidFill>
              <a:srgbClr val="8CD87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Data Engineering</a:t>
              </a:r>
              <a:endParaRPr sz="1100"/>
            </a:p>
          </p:txBody>
        </p:sp>
        <p:sp>
          <p:nvSpPr>
            <p:cNvPr id="905" name="Google Shape;905;g273c9d69f73_0_1248"/>
            <p:cNvSpPr/>
            <p:nvPr/>
          </p:nvSpPr>
          <p:spPr>
            <a:xfrm>
              <a:off x="4288884" y="4481532"/>
              <a:ext cx="1282200" cy="375300"/>
            </a:xfrm>
            <a:prstGeom prst="roundRect">
              <a:avLst>
                <a:gd name="adj" fmla="val 0"/>
              </a:avLst>
            </a:prstGeom>
            <a:solidFill>
              <a:srgbClr val="8CD87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Data Cleansing &amp; Annotation</a:t>
              </a:r>
              <a:endParaRPr sz="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273c9d69f73_0_1248"/>
            <p:cNvSpPr/>
            <p:nvPr/>
          </p:nvSpPr>
          <p:spPr>
            <a:xfrm>
              <a:off x="5679952" y="4481531"/>
              <a:ext cx="1528800" cy="375300"/>
            </a:xfrm>
            <a:prstGeom prst="roundRect">
              <a:avLst>
                <a:gd name="adj" fmla="val 0"/>
              </a:avLst>
            </a:prstGeom>
            <a:solidFill>
              <a:srgbClr val="8CD87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AI Development</a:t>
              </a:r>
              <a:endParaRPr sz="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273c9d69f73_0_1248"/>
            <p:cNvSpPr/>
            <p:nvPr/>
          </p:nvSpPr>
          <p:spPr>
            <a:xfrm>
              <a:off x="217059" y="4390479"/>
              <a:ext cx="1100700" cy="540000"/>
            </a:xfrm>
            <a:prstGeom prst="rect">
              <a:avLst/>
            </a:prstGeom>
            <a:solidFill>
              <a:srgbClr val="F37121"/>
            </a:solidFill>
            <a:ln>
              <a:noFill/>
            </a:ln>
          </p:spPr>
          <p:txBody>
            <a:bodyPr spcFirstLastPara="1" wrap="square" lIns="51425" tIns="41150" rIns="51425" bIns="41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Services</a:t>
              </a:r>
              <a:endParaRPr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8" name="Google Shape;908;g273c9d69f73_0_1248"/>
          <p:cNvSpPr/>
          <p:nvPr/>
        </p:nvSpPr>
        <p:spPr>
          <a:xfrm>
            <a:off x="1482898" y="4272449"/>
            <a:ext cx="1014000" cy="322800"/>
          </a:xfrm>
          <a:prstGeom prst="roundRect">
            <a:avLst>
              <a:gd name="adj" fmla="val 0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Consultancy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273c9d69f73_0_1248"/>
          <p:cNvSpPr/>
          <p:nvPr/>
        </p:nvSpPr>
        <p:spPr>
          <a:xfrm>
            <a:off x="3501842" y="4271978"/>
            <a:ext cx="1014000" cy="322800"/>
          </a:xfrm>
          <a:prstGeom prst="roundRect">
            <a:avLst>
              <a:gd name="adj" fmla="val 0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Integration</a:t>
            </a:r>
            <a:endParaRPr sz="1100"/>
          </a:p>
        </p:txBody>
      </p:sp>
      <p:sp>
        <p:nvSpPr>
          <p:cNvPr id="910" name="Google Shape;910;g273c9d69f73_0_1248"/>
          <p:cNvSpPr/>
          <p:nvPr/>
        </p:nvSpPr>
        <p:spPr>
          <a:xfrm>
            <a:off x="5520787" y="4278467"/>
            <a:ext cx="1014000" cy="322800"/>
          </a:xfrm>
          <a:prstGeom prst="roundRect">
            <a:avLst>
              <a:gd name="adj" fmla="val 0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Managed Services</a:t>
            </a:r>
            <a:endParaRPr sz="1100"/>
          </a:p>
        </p:txBody>
      </p:sp>
      <p:sp>
        <p:nvSpPr>
          <p:cNvPr id="911" name="Google Shape;911;g273c9d69f73_0_1248"/>
          <p:cNvSpPr/>
          <p:nvPr/>
        </p:nvSpPr>
        <p:spPr>
          <a:xfrm>
            <a:off x="7539732" y="4278467"/>
            <a:ext cx="1014000" cy="322800"/>
          </a:xfrm>
          <a:prstGeom prst="roundRect">
            <a:avLst>
              <a:gd name="adj" fmla="val 0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CloudOps / DevSecOps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" name="Google Shape;912;g273c9d69f73_0_1248"/>
          <p:cNvGrpSpPr/>
          <p:nvPr/>
        </p:nvGrpSpPr>
        <p:grpSpPr>
          <a:xfrm>
            <a:off x="2800048" y="1378752"/>
            <a:ext cx="1517625" cy="1275902"/>
            <a:chOff x="6367043" y="2735015"/>
            <a:chExt cx="2023500" cy="1701202"/>
          </a:xfrm>
        </p:grpSpPr>
        <p:sp>
          <p:nvSpPr>
            <p:cNvPr id="913" name="Google Shape;913;g273c9d69f73_0_1248"/>
            <p:cNvSpPr/>
            <p:nvPr/>
          </p:nvSpPr>
          <p:spPr>
            <a:xfrm>
              <a:off x="6374945" y="2735015"/>
              <a:ext cx="2015400" cy="407100"/>
            </a:xfrm>
            <a:prstGeom prst="roundRect">
              <a:avLst>
                <a:gd name="adj" fmla="val 0"/>
              </a:avLst>
            </a:prstGeom>
            <a:solidFill>
              <a:srgbClr val="33B2C1"/>
            </a:solidFill>
            <a:ln>
              <a:noFill/>
            </a:ln>
          </p:spPr>
          <p:txBody>
            <a:bodyPr spcFirstLastPara="1" wrap="square" lIns="68575" tIns="81000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Generative AI for Software</a:t>
              </a: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273c9d69f73_0_1248"/>
            <p:cNvSpPr/>
            <p:nvPr/>
          </p:nvSpPr>
          <p:spPr>
            <a:xfrm>
              <a:off x="6367043" y="3199118"/>
              <a:ext cx="20235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Mainframe Migration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273c9d69f73_0_1248"/>
            <p:cNvSpPr/>
            <p:nvPr/>
          </p:nvSpPr>
          <p:spPr>
            <a:xfrm>
              <a:off x="6367043" y="3642657"/>
              <a:ext cx="20235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Coding Assistant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273c9d69f73_0_1248"/>
            <p:cNvSpPr/>
            <p:nvPr/>
          </p:nvSpPr>
          <p:spPr>
            <a:xfrm>
              <a:off x="6367043" y="4087617"/>
              <a:ext cx="20235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Code Quality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17" name="Google Shape;917;g273c9d69f73_0_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4713" y="949621"/>
            <a:ext cx="779511" cy="25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8" name="Google Shape;918;g273c9d69f73_0_1248"/>
          <p:cNvGrpSpPr/>
          <p:nvPr/>
        </p:nvGrpSpPr>
        <p:grpSpPr>
          <a:xfrm>
            <a:off x="4418861" y="1371697"/>
            <a:ext cx="1499771" cy="1283537"/>
            <a:chOff x="4297545" y="2756068"/>
            <a:chExt cx="1999695" cy="1711383"/>
          </a:xfrm>
        </p:grpSpPr>
        <p:sp>
          <p:nvSpPr>
            <p:cNvPr id="919" name="Google Shape;919;g273c9d69f73_0_1248"/>
            <p:cNvSpPr/>
            <p:nvPr/>
          </p:nvSpPr>
          <p:spPr>
            <a:xfrm>
              <a:off x="4299821" y="2756068"/>
              <a:ext cx="1985700" cy="382500"/>
            </a:xfrm>
            <a:prstGeom prst="roundRect">
              <a:avLst>
                <a:gd name="adj" fmla="val 0"/>
              </a:avLst>
            </a:prstGeom>
            <a:solidFill>
              <a:srgbClr val="33B2C1"/>
            </a:solidFill>
            <a:ln>
              <a:noFill/>
            </a:ln>
          </p:spPr>
          <p:txBody>
            <a:bodyPr spcFirstLastPara="1" wrap="square" lIns="68575" tIns="81000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Video Analytics</a:t>
              </a:r>
              <a:endParaRPr sz="1100"/>
            </a:p>
          </p:txBody>
        </p:sp>
        <p:sp>
          <p:nvSpPr>
            <p:cNvPr id="920" name="Google Shape;920;g273c9d69f73_0_1248"/>
            <p:cNvSpPr/>
            <p:nvPr/>
          </p:nvSpPr>
          <p:spPr>
            <a:xfrm>
              <a:off x="4306440" y="3213806"/>
              <a:ext cx="19908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Smart Cities &amp; Spaces</a:t>
              </a:r>
              <a:endParaRPr sz="1100"/>
            </a:p>
          </p:txBody>
        </p:sp>
        <p:sp>
          <p:nvSpPr>
            <p:cNvPr id="921" name="Google Shape;921;g273c9d69f73_0_1248"/>
            <p:cNvSpPr/>
            <p:nvPr/>
          </p:nvSpPr>
          <p:spPr>
            <a:xfrm>
              <a:off x="4306440" y="3651394"/>
              <a:ext cx="19908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Industrial Inspection</a:t>
              </a:r>
              <a:endParaRPr sz="1100"/>
            </a:p>
          </p:txBody>
        </p:sp>
        <p:sp>
          <p:nvSpPr>
            <p:cNvPr id="922" name="Google Shape;922;g273c9d69f73_0_1248"/>
            <p:cNvSpPr/>
            <p:nvPr/>
          </p:nvSpPr>
          <p:spPr>
            <a:xfrm>
              <a:off x="4297545" y="4118851"/>
              <a:ext cx="19908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Edge Vision AI</a:t>
              </a:r>
              <a:endParaRPr sz="1100"/>
            </a:p>
          </p:txBody>
        </p:sp>
      </p:grpSp>
      <p:grpSp>
        <p:nvGrpSpPr>
          <p:cNvPr id="923" name="Google Shape;923;g273c9d69f73_0_1248"/>
          <p:cNvGrpSpPr/>
          <p:nvPr/>
        </p:nvGrpSpPr>
        <p:grpSpPr>
          <a:xfrm>
            <a:off x="5974280" y="1371837"/>
            <a:ext cx="1517625" cy="1275761"/>
            <a:chOff x="8438459" y="2740342"/>
            <a:chExt cx="2023500" cy="1701015"/>
          </a:xfrm>
        </p:grpSpPr>
        <p:sp>
          <p:nvSpPr>
            <p:cNvPr id="924" name="Google Shape;924;g273c9d69f73_0_1248"/>
            <p:cNvSpPr/>
            <p:nvPr/>
          </p:nvSpPr>
          <p:spPr>
            <a:xfrm>
              <a:off x="8446361" y="2740342"/>
              <a:ext cx="2015400" cy="407100"/>
            </a:xfrm>
            <a:prstGeom prst="roundRect">
              <a:avLst>
                <a:gd name="adj" fmla="val 0"/>
              </a:avLst>
            </a:prstGeom>
            <a:solidFill>
              <a:srgbClr val="33B2C1"/>
            </a:solidFill>
            <a:ln>
              <a:noFill/>
            </a:ln>
          </p:spPr>
          <p:txBody>
            <a:bodyPr spcFirstLastPara="1" wrap="square" lIns="68575" tIns="81000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Digital Twins</a:t>
              </a: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273c9d69f73_0_1248"/>
            <p:cNvSpPr/>
            <p:nvPr/>
          </p:nvSpPr>
          <p:spPr>
            <a:xfrm>
              <a:off x="8438459" y="3204445"/>
              <a:ext cx="20235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Factory Digital Twins</a:t>
              </a:r>
              <a:endParaRPr sz="1100"/>
            </a:p>
          </p:txBody>
        </p:sp>
        <p:sp>
          <p:nvSpPr>
            <p:cNvPr id="926" name="Google Shape;926;g273c9d69f73_0_1248"/>
            <p:cNvSpPr/>
            <p:nvPr/>
          </p:nvSpPr>
          <p:spPr>
            <a:xfrm>
              <a:off x="8438459" y="3649218"/>
              <a:ext cx="20235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Production Line Optimization</a:t>
              </a:r>
              <a:endParaRPr sz="1100"/>
            </a:p>
          </p:txBody>
        </p:sp>
        <p:sp>
          <p:nvSpPr>
            <p:cNvPr id="927" name="Google Shape;927;g273c9d69f73_0_1248"/>
            <p:cNvSpPr/>
            <p:nvPr/>
          </p:nvSpPr>
          <p:spPr>
            <a:xfrm>
              <a:off x="8438459" y="4092757"/>
              <a:ext cx="20235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Predictive Maintenance</a:t>
              </a:r>
              <a:endParaRPr sz="1100"/>
            </a:p>
          </p:txBody>
        </p:sp>
      </p:grpSp>
      <p:grpSp>
        <p:nvGrpSpPr>
          <p:cNvPr id="928" name="Google Shape;928;g273c9d69f73_0_1248"/>
          <p:cNvGrpSpPr/>
          <p:nvPr/>
        </p:nvGrpSpPr>
        <p:grpSpPr>
          <a:xfrm>
            <a:off x="7539287" y="1371697"/>
            <a:ext cx="1423336" cy="1275761"/>
            <a:chOff x="8423672" y="2740342"/>
            <a:chExt cx="2038287" cy="1701015"/>
          </a:xfrm>
        </p:grpSpPr>
        <p:sp>
          <p:nvSpPr>
            <p:cNvPr id="929" name="Google Shape;929;g273c9d69f73_0_1248"/>
            <p:cNvSpPr/>
            <p:nvPr/>
          </p:nvSpPr>
          <p:spPr>
            <a:xfrm>
              <a:off x="8423672" y="2740342"/>
              <a:ext cx="2038200" cy="407100"/>
            </a:xfrm>
            <a:prstGeom prst="roundRect">
              <a:avLst>
                <a:gd name="adj" fmla="val 0"/>
              </a:avLst>
            </a:prstGeom>
            <a:solidFill>
              <a:srgbClr val="33B2C1"/>
            </a:solidFill>
            <a:ln>
              <a:noFill/>
            </a:ln>
          </p:spPr>
          <p:txBody>
            <a:bodyPr spcFirstLastPara="1" wrap="square" lIns="68575" tIns="81000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Science &amp; Analytics</a:t>
              </a: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273c9d69f73_0_1248"/>
            <p:cNvSpPr/>
            <p:nvPr/>
          </p:nvSpPr>
          <p:spPr>
            <a:xfrm>
              <a:off x="8438459" y="3204445"/>
              <a:ext cx="20235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Retail Forecasting</a:t>
              </a:r>
              <a:endParaRPr sz="1100"/>
            </a:p>
          </p:txBody>
        </p:sp>
        <p:sp>
          <p:nvSpPr>
            <p:cNvPr id="931" name="Google Shape;931;g273c9d69f73_0_1248"/>
            <p:cNvSpPr/>
            <p:nvPr/>
          </p:nvSpPr>
          <p:spPr>
            <a:xfrm>
              <a:off x="8438459" y="3649218"/>
              <a:ext cx="20235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Fleet Command</a:t>
              </a:r>
              <a:endParaRPr sz="1100"/>
            </a:p>
          </p:txBody>
        </p:sp>
        <p:sp>
          <p:nvSpPr>
            <p:cNvPr id="932" name="Google Shape;932;g273c9d69f73_0_1248"/>
            <p:cNvSpPr/>
            <p:nvPr/>
          </p:nvSpPr>
          <p:spPr>
            <a:xfrm>
              <a:off x="8438459" y="4092757"/>
              <a:ext cx="2023500" cy="348600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Predictive Maintenance</a:t>
              </a:r>
              <a:endParaRPr sz="1100"/>
            </a:p>
          </p:txBody>
        </p:sp>
      </p:grpSp>
      <p:pic>
        <p:nvPicPr>
          <p:cNvPr id="933" name="Google Shape;933;g273c9d69f73_0_1248"/>
          <p:cNvPicPr preferRelativeResize="0"/>
          <p:nvPr/>
        </p:nvPicPr>
        <p:blipFill rotWithShape="1">
          <a:blip r:embed="rId6">
            <a:alphaModFix/>
          </a:blip>
          <a:srcRect l="50345" t="17443" r="2624" b="19899"/>
          <a:stretch/>
        </p:blipFill>
        <p:spPr>
          <a:xfrm>
            <a:off x="2775425" y="883226"/>
            <a:ext cx="518867" cy="34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273c9d69f73_0_1248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49503" y="880816"/>
            <a:ext cx="355588" cy="34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273c9d69f73_0_12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21043" y="815281"/>
            <a:ext cx="522622" cy="5226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g273c9d69f73_0_1248"/>
          <p:cNvGrpSpPr/>
          <p:nvPr/>
        </p:nvGrpSpPr>
        <p:grpSpPr>
          <a:xfrm>
            <a:off x="162794" y="3702395"/>
            <a:ext cx="8839329" cy="473539"/>
            <a:chOff x="217059" y="4316895"/>
            <a:chExt cx="11785772" cy="631385"/>
          </a:xfrm>
        </p:grpSpPr>
        <p:sp>
          <p:nvSpPr>
            <p:cNvPr id="937" name="Google Shape;937;g273c9d69f73_0_1248"/>
            <p:cNvSpPr/>
            <p:nvPr/>
          </p:nvSpPr>
          <p:spPr>
            <a:xfrm>
              <a:off x="1396931" y="4399640"/>
              <a:ext cx="10605900" cy="528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9525" cap="flat" cmpd="sng">
              <a:solidFill>
                <a:srgbClr val="19226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273c9d69f73_0_1248"/>
            <p:cNvSpPr/>
            <p:nvPr/>
          </p:nvSpPr>
          <p:spPr>
            <a:xfrm>
              <a:off x="1500982" y="4481532"/>
              <a:ext cx="1102200" cy="375300"/>
            </a:xfrm>
            <a:prstGeom prst="roundRect">
              <a:avLst>
                <a:gd name="adj" fmla="val 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Cloud</a:t>
              </a:r>
              <a:endParaRPr sz="1100"/>
            </a:p>
          </p:txBody>
        </p:sp>
        <p:pic>
          <p:nvPicPr>
            <p:cNvPr id="939" name="Google Shape;939;g273c9d69f73_0_1248" descr="https://miro.medium.com/max/1127/1*-ganvHfXEbn6oYk-krRpIg.jpe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831589" y="4316895"/>
              <a:ext cx="1355375" cy="631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g273c9d69f73_0_1248" descr="https://giaiphapso.com/wp-content/uploads/2020/12/amzon-machine-learning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99502" y="4448369"/>
              <a:ext cx="654223" cy="41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g273c9d69f73_0_1248" descr="https://www.drupal.org/files/project-images/cognitive.gif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347017" y="4428186"/>
              <a:ext cx="576894" cy="490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2" name="Google Shape;942;g273c9d69f73_0_124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19950" y="4534063"/>
              <a:ext cx="1145221" cy="278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3" name="Google Shape;943;g273c9d69f73_0_1248"/>
            <p:cNvSpPr/>
            <p:nvPr/>
          </p:nvSpPr>
          <p:spPr>
            <a:xfrm>
              <a:off x="2764037" y="4481532"/>
              <a:ext cx="1364100" cy="375300"/>
            </a:xfrm>
            <a:prstGeom prst="roundRect">
              <a:avLst>
                <a:gd name="adj" fmla="val 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Hardware (GPU, Switch,..)</a:t>
              </a:r>
              <a:endParaRPr sz="1100"/>
            </a:p>
          </p:txBody>
        </p:sp>
        <p:sp>
          <p:nvSpPr>
            <p:cNvPr id="944" name="Google Shape;944;g273c9d69f73_0_1248"/>
            <p:cNvSpPr/>
            <p:nvPr/>
          </p:nvSpPr>
          <p:spPr>
            <a:xfrm>
              <a:off x="4272428" y="4481532"/>
              <a:ext cx="873300" cy="375300"/>
            </a:xfrm>
            <a:prstGeom prst="roundRect">
              <a:avLst>
                <a:gd name="adj" fmla="val 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273c9d69f73_0_1248"/>
            <p:cNvSpPr/>
            <p:nvPr/>
          </p:nvSpPr>
          <p:spPr>
            <a:xfrm>
              <a:off x="5290144" y="4481532"/>
              <a:ext cx="891600" cy="375300"/>
            </a:xfrm>
            <a:prstGeom prst="roundRect">
              <a:avLst>
                <a:gd name="adj" fmla="val 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Database</a:t>
              </a:r>
              <a:endParaRPr sz="1100"/>
            </a:p>
          </p:txBody>
        </p:sp>
        <p:sp>
          <p:nvSpPr>
            <p:cNvPr id="946" name="Google Shape;946;g273c9d69f73_0_1248"/>
            <p:cNvSpPr/>
            <p:nvPr/>
          </p:nvSpPr>
          <p:spPr>
            <a:xfrm>
              <a:off x="217059" y="4390479"/>
              <a:ext cx="1100700" cy="540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Infra &amp; Hardware</a:t>
              </a:r>
              <a:endParaRPr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47" name="Google Shape;947;g273c9d69f73_0_1248" descr="DGX Systems : Built for the Unique Demands of AI | NVIDI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705280" y="3802877"/>
            <a:ext cx="599155" cy="336649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g273c9d69f73_0_1248"/>
          <p:cNvSpPr/>
          <p:nvPr/>
        </p:nvSpPr>
        <p:spPr>
          <a:xfrm>
            <a:off x="5474497" y="3329009"/>
            <a:ext cx="1146600" cy="281400"/>
          </a:xfrm>
          <a:prstGeom prst="roundRect">
            <a:avLst>
              <a:gd name="adj" fmla="val 0"/>
            </a:avLst>
          </a:prstGeom>
          <a:solidFill>
            <a:srgbClr val="8CD8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MLOps / LLMOps</a:t>
            </a:r>
            <a:endParaRPr sz="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273c9d69f73_0_1248"/>
          <p:cNvSpPr/>
          <p:nvPr/>
        </p:nvSpPr>
        <p:spPr>
          <a:xfrm>
            <a:off x="7831607" y="3329009"/>
            <a:ext cx="1097100" cy="281400"/>
          </a:xfrm>
          <a:prstGeom prst="roundRect">
            <a:avLst>
              <a:gd name="adj" fmla="val 0"/>
            </a:avLst>
          </a:prstGeom>
          <a:solidFill>
            <a:srgbClr val="8CD8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Data Security</a:t>
            </a:r>
            <a:endParaRPr sz="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Google Shape;950;g273c9d69f73_0_1248" descr="Trang chủ - FPT Smart Clou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86530" y="3847925"/>
            <a:ext cx="641424" cy="213808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g273c9d69f73_0_1248"/>
          <p:cNvSpPr/>
          <p:nvPr/>
        </p:nvSpPr>
        <p:spPr>
          <a:xfrm>
            <a:off x="6730942" y="3329009"/>
            <a:ext cx="1054800" cy="281400"/>
          </a:xfrm>
          <a:prstGeom prst="roundRect">
            <a:avLst>
              <a:gd name="adj" fmla="val 0"/>
            </a:avLst>
          </a:prstGeom>
          <a:solidFill>
            <a:srgbClr val="8CD87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Maintenance</a:t>
            </a:r>
            <a:endParaRPr sz="14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2" name="Google Shape;952;g273c9d69f73_0_1248" descr="A black and grey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41348" y="945057"/>
            <a:ext cx="1135914" cy="230142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g273c9d69f73_0_1248"/>
          <p:cNvSpPr txBox="1">
            <a:spLocks noGrp="1"/>
          </p:cNvSpPr>
          <p:nvPr>
            <p:ph type="title"/>
          </p:nvPr>
        </p:nvSpPr>
        <p:spPr>
          <a:xfrm>
            <a:off x="282892" y="92869"/>
            <a:ext cx="55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/>
              <a:t>Overall FPT Software’s AI Offerings</a:t>
            </a:r>
            <a:endParaRPr/>
          </a:p>
        </p:txBody>
      </p:sp>
      <p:pic>
        <p:nvPicPr>
          <p:cNvPr id="954" name="Google Shape;954;g273c9d69f73_0_1248" descr="A blue and black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697481" y="824132"/>
            <a:ext cx="549751" cy="44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73c9d69f73_0_1328"/>
          <p:cNvSpPr txBox="1">
            <a:spLocks noGrp="1"/>
          </p:cNvSpPr>
          <p:nvPr>
            <p:ph type="title"/>
          </p:nvPr>
        </p:nvSpPr>
        <p:spPr>
          <a:xfrm>
            <a:off x="282892" y="92869"/>
            <a:ext cx="55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/>
              <a:t>AI Capabilities – Core Vertical’s use cases</a:t>
            </a:r>
            <a:endParaRPr/>
          </a:p>
        </p:txBody>
      </p:sp>
      <p:graphicFrame>
        <p:nvGraphicFramePr>
          <p:cNvPr id="960" name="Google Shape;960;g273c9d69f73_0_1328"/>
          <p:cNvGraphicFramePr/>
          <p:nvPr/>
        </p:nvGraphicFramePr>
        <p:xfrm>
          <a:off x="1405890" y="811389"/>
          <a:ext cx="7547750" cy="3826200"/>
        </p:xfrm>
        <a:graphic>
          <a:graphicData uri="http://schemas.openxmlformats.org/drawingml/2006/table">
            <a:tbl>
              <a:tblPr firstRow="1" bandRow="1">
                <a:noFill/>
                <a:tableStyleId>{6B05D493-BBAD-487D-8D32-045DD83C01E9}</a:tableStyleId>
              </a:tblPr>
              <a:tblGrid>
                <a:gridCol w="107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8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Quality control with visual / sound inspection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Predictive Maintenance with IoT / Digital Twins</a:t>
                      </a:r>
                      <a:endParaRPr sz="800" b="0" i="0" u="none" strike="noStrike" cap="none">
                        <a:solidFill>
                          <a:srgbClr val="E9713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Advanced Production Planning / Scheduling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Production process prediction / root cause analysis</a:t>
                      </a:r>
                      <a:endParaRPr sz="800" b="0" i="0" u="none" strike="noStrike" cap="none">
                        <a:solidFill>
                          <a:srgbClr val="E9713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GenAI Virtual </a:t>
                      </a:r>
                      <a:endParaRPr sz="11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Domain Expert</a:t>
                      </a:r>
                      <a:endParaRPr sz="800" b="0" i="0" u="none" strike="noStrike" cap="none">
                        <a:solidFill>
                          <a:srgbClr val="E9713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Construction drawing extraction 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7030A0"/>
                          </a:solidFill>
                        </a:rPr>
                        <a:t>In-car virtual assistant</a:t>
                      </a:r>
                      <a:endParaRPr sz="800" b="0" i="0" u="none" strike="noStrike" cap="none">
                        <a:solidFill>
                          <a:srgbClr val="7030A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AI in ADAS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AI for Autonomous Driving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Embedded AI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Renewable energy generation prediction</a:t>
                      </a:r>
                      <a:endParaRPr sz="800" b="0" i="0" u="none" strike="noStrike" cap="none">
                        <a:solidFill>
                          <a:srgbClr val="E9713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Energy consumption optimization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02B93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02B93"/>
                          </a:solidFill>
                        </a:rPr>
                        <a:t>Electric charging station planning &amp; optimization</a:t>
                      </a:r>
                      <a:endParaRPr sz="800" b="0" i="0" u="none" strike="noStrike" cap="none">
                        <a:solidFill>
                          <a:srgbClr val="A02B9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Power station &amp; Grid visual inspection</a:t>
                      </a:r>
                      <a:endParaRPr sz="800" b="0" i="0" u="none" strike="noStrike" cap="none">
                        <a:solidFill>
                          <a:srgbClr val="E9713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Wind turbine monitoring</a:t>
                      </a:r>
                      <a:endParaRPr sz="800" b="0" i="0" u="none" strike="noStrike" cap="none">
                        <a:solidFill>
                          <a:srgbClr val="E9713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 dirty="0">
                          <a:solidFill>
                            <a:schemeClr val="accent6"/>
                          </a:solidFill>
                        </a:rPr>
                        <a:t>Demand Forecasting</a:t>
                      </a:r>
                      <a:endParaRPr sz="900" u="none" strike="noStrike" cap="none" dirty="0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accent6"/>
                          </a:solidFill>
                        </a:rPr>
                        <a:t>Semantic Search</a:t>
                      </a:r>
                      <a:endParaRPr sz="1100"/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accent6"/>
                          </a:solidFill>
                        </a:rPr>
                        <a:t>Conversational eCommerce &amp; Retail</a:t>
                      </a:r>
                      <a:endParaRPr sz="900" u="none" strike="noStrike" cap="none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accent6"/>
                          </a:solidFill>
                        </a:rPr>
                        <a:t>Personalized Product Recommendation</a:t>
                      </a:r>
                      <a:endParaRPr sz="900" u="none" strike="noStrike" cap="none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accent6"/>
                          </a:solidFill>
                        </a:rPr>
                        <a:t>Lookalike audience for lead generation</a:t>
                      </a:r>
                      <a:endParaRPr sz="900" u="none" strike="noStrike" cap="none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accent6"/>
                          </a:solidFill>
                        </a:rPr>
                        <a:t>Retail distribution optimization</a:t>
                      </a:r>
                      <a:endParaRPr sz="900" u="none" strike="noStrike" cap="none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accent5"/>
                          </a:solidFill>
                        </a:rPr>
                        <a:t>Personal Travel &amp; Logistics Assistant</a:t>
                      </a:r>
                      <a:endParaRPr sz="900" u="none" strike="noStrike" cap="none">
                        <a:solidFill>
                          <a:schemeClr val="accent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02B93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02B93"/>
                          </a:solidFill>
                        </a:rPr>
                        <a:t>Personalized Virtual Financial Advisor</a:t>
                      </a:r>
                      <a:endParaRPr sz="800" b="0" i="0" u="none" strike="noStrike" cap="none">
                        <a:solidFill>
                          <a:srgbClr val="A02B9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Insurance Agent Virtual Assistant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Fraud Simulation &amp; Pattern Detection</a:t>
                      </a:r>
                      <a:endParaRPr sz="800" b="0" i="0" u="none" strike="noStrike" cap="none">
                        <a:solidFill>
                          <a:srgbClr val="E9713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AI-powered automated underwriting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eKYC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Churn Prediction</a:t>
                      </a:r>
                      <a:endParaRPr sz="800" b="0" i="0" u="none" strike="noStrike" cap="none">
                        <a:solidFill>
                          <a:srgbClr val="E9713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Sentiment Analysis / Social Listening</a:t>
                      </a:r>
                      <a:endParaRPr sz="800" b="0" i="0" u="none" strike="noStrike" cap="none">
                        <a:solidFill>
                          <a:srgbClr val="E9713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02B93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02B93"/>
                          </a:solidFill>
                        </a:rPr>
                        <a:t>AI-Assisted Drug Discovery</a:t>
                      </a:r>
                      <a:endParaRPr sz="800" b="0" i="0" u="none" strike="noStrike" cap="none">
                        <a:solidFill>
                          <a:srgbClr val="A02B9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Ambient Digital Scribe</a:t>
                      </a:r>
                      <a:endParaRPr sz="800" b="0" i="0" u="none" strike="noStrike" cap="none">
                        <a:solidFill>
                          <a:srgbClr val="E9713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97132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E97132"/>
                          </a:solidFill>
                        </a:rPr>
                        <a:t>AI-assisted Medical Imaging</a:t>
                      </a:r>
                      <a:endParaRPr sz="800" b="0" i="0" u="none" strike="noStrike" cap="none">
                        <a:solidFill>
                          <a:srgbClr val="E9713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02B93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A02B93"/>
                          </a:solidFill>
                        </a:rPr>
                        <a:t>Epidemic Prediction</a:t>
                      </a:r>
                      <a:endParaRPr sz="800" b="0" i="0" u="none" strike="noStrike" cap="none">
                        <a:solidFill>
                          <a:srgbClr val="A02B9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Pharma Pill  / Bottle Inspection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Patient Monitoring with AI Camera and IoT Devices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accent6"/>
                          </a:solidFill>
                        </a:rPr>
                        <a:t>Predictive ETA</a:t>
                      </a:r>
                      <a:endParaRPr sz="900" u="none" strike="noStrike" cap="none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accent6"/>
                          </a:solidFill>
                        </a:rPr>
                        <a:t>Route Optimization</a:t>
                      </a:r>
                      <a:endParaRPr sz="900" u="none" strike="noStrike" cap="none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accent5"/>
                          </a:solidFill>
                        </a:rPr>
                        <a:t>Virtual Logistics Assistant</a:t>
                      </a:r>
                      <a:endParaRPr sz="900" u="none" strike="noStrike" cap="none">
                        <a:solidFill>
                          <a:schemeClr val="accent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solidFill>
                            <a:schemeClr val="accent5"/>
                          </a:solidFill>
                        </a:rPr>
                        <a:t>Dynamic Pricing</a:t>
                      </a:r>
                      <a:endParaRPr sz="900" u="none" strike="noStrike" cap="none">
                        <a:solidFill>
                          <a:schemeClr val="accent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AI Coding Assistant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Autonomous Code Generation &amp; Completion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Autonomous Bug Fixing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AI-Assisted Legacy Migration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Automatic Code Documentation tool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EA72E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b="0" u="none" strike="noStrike" cap="none">
                          <a:solidFill>
                            <a:srgbClr val="4EA72E"/>
                          </a:solidFill>
                        </a:rPr>
                        <a:t>AI for Project Management &amp; Project Success</a:t>
                      </a:r>
                      <a:endParaRPr sz="800" b="0" i="0" u="none" strike="noStrike" cap="none">
                        <a:solidFill>
                          <a:srgbClr val="4EA72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961" name="Google Shape;961;g273c9d69f73_0_1328"/>
          <p:cNvGrpSpPr/>
          <p:nvPr/>
        </p:nvGrpSpPr>
        <p:grpSpPr>
          <a:xfrm>
            <a:off x="114440" y="811447"/>
            <a:ext cx="1163272" cy="3866509"/>
            <a:chOff x="4936935" y="1036522"/>
            <a:chExt cx="1576463" cy="5101608"/>
          </a:xfrm>
        </p:grpSpPr>
        <p:sp>
          <p:nvSpPr>
            <p:cNvPr id="962" name="Google Shape;962;g273c9d69f73_0_1328"/>
            <p:cNvSpPr/>
            <p:nvPr/>
          </p:nvSpPr>
          <p:spPr>
            <a:xfrm>
              <a:off x="4936935" y="1036522"/>
              <a:ext cx="1575000" cy="610971"/>
            </a:xfrm>
            <a:custGeom>
              <a:avLst/>
              <a:gdLst/>
              <a:ahLst/>
              <a:cxnLst/>
              <a:rect l="l" t="t" r="r" b="b"/>
              <a:pathLst>
                <a:path w="1575000" h="610971" extrusionOk="0">
                  <a:moveTo>
                    <a:pt x="0" y="0"/>
                  </a:moveTo>
                  <a:lnTo>
                    <a:pt x="1575000" y="0"/>
                  </a:lnTo>
                  <a:lnTo>
                    <a:pt x="1575000" y="610971"/>
                  </a:lnTo>
                  <a:lnTo>
                    <a:pt x="0" y="610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6B2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Industrial &amp; Manufacturing</a:t>
              </a:r>
              <a:endParaRPr sz="1100"/>
            </a:p>
          </p:txBody>
        </p:sp>
        <p:sp>
          <p:nvSpPr>
            <p:cNvPr id="963" name="Google Shape;963;g273c9d69f73_0_1328"/>
            <p:cNvSpPr/>
            <p:nvPr/>
          </p:nvSpPr>
          <p:spPr>
            <a:xfrm>
              <a:off x="4936935" y="1678042"/>
              <a:ext cx="1574719" cy="610971"/>
            </a:xfrm>
            <a:custGeom>
              <a:avLst/>
              <a:gdLst/>
              <a:ahLst/>
              <a:cxnLst/>
              <a:rect l="l" t="t" r="r" b="b"/>
              <a:pathLst>
                <a:path w="1237500" h="610971" extrusionOk="0">
                  <a:moveTo>
                    <a:pt x="0" y="0"/>
                  </a:moveTo>
                  <a:lnTo>
                    <a:pt x="1237500" y="0"/>
                  </a:lnTo>
                  <a:lnTo>
                    <a:pt x="1237500" y="610971"/>
                  </a:lnTo>
                  <a:lnTo>
                    <a:pt x="0" y="610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783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Automotive</a:t>
              </a:r>
              <a:endParaRPr sz="1100"/>
            </a:p>
          </p:txBody>
        </p:sp>
        <p:sp>
          <p:nvSpPr>
            <p:cNvPr id="964" name="Google Shape;964;g273c9d69f73_0_1328"/>
            <p:cNvSpPr/>
            <p:nvPr/>
          </p:nvSpPr>
          <p:spPr>
            <a:xfrm>
              <a:off x="4936935" y="2319561"/>
              <a:ext cx="1575788" cy="610971"/>
            </a:xfrm>
            <a:custGeom>
              <a:avLst/>
              <a:gdLst/>
              <a:ahLst/>
              <a:cxnLst/>
              <a:rect l="l" t="t" r="r" b="b"/>
              <a:pathLst>
                <a:path w="1035000" h="610971" extrusionOk="0">
                  <a:moveTo>
                    <a:pt x="0" y="0"/>
                  </a:moveTo>
                  <a:lnTo>
                    <a:pt x="1035000" y="0"/>
                  </a:lnTo>
                  <a:lnTo>
                    <a:pt x="1035000" y="610971"/>
                  </a:lnTo>
                  <a:lnTo>
                    <a:pt x="0" y="610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8649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Utilities &amp; Energy</a:t>
              </a:r>
              <a:endParaRPr sz="1100"/>
            </a:p>
          </p:txBody>
        </p:sp>
        <p:sp>
          <p:nvSpPr>
            <p:cNvPr id="965" name="Google Shape;965;g273c9d69f73_0_1328"/>
            <p:cNvSpPr/>
            <p:nvPr/>
          </p:nvSpPr>
          <p:spPr>
            <a:xfrm>
              <a:off x="4936935" y="2961081"/>
              <a:ext cx="1574944" cy="610971"/>
            </a:xfrm>
            <a:custGeom>
              <a:avLst/>
              <a:gdLst/>
              <a:ahLst/>
              <a:cxnLst/>
              <a:rect l="l" t="t" r="r" b="b"/>
              <a:pathLst>
                <a:path w="1147500" h="610971" extrusionOk="0">
                  <a:moveTo>
                    <a:pt x="0" y="0"/>
                  </a:moveTo>
                  <a:lnTo>
                    <a:pt x="1147500" y="0"/>
                  </a:lnTo>
                  <a:lnTo>
                    <a:pt x="1147500" y="610971"/>
                  </a:lnTo>
                  <a:lnTo>
                    <a:pt x="0" y="610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946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Consumer &amp; Retail</a:t>
              </a:r>
              <a:endParaRPr sz="1100"/>
            </a:p>
          </p:txBody>
        </p:sp>
        <p:sp>
          <p:nvSpPr>
            <p:cNvPr id="966" name="Google Shape;966;g273c9d69f73_0_1328"/>
            <p:cNvSpPr/>
            <p:nvPr/>
          </p:nvSpPr>
          <p:spPr>
            <a:xfrm>
              <a:off x="4936935" y="3602600"/>
              <a:ext cx="1575000" cy="610971"/>
            </a:xfrm>
            <a:custGeom>
              <a:avLst/>
              <a:gdLst/>
              <a:ahLst/>
              <a:cxnLst/>
              <a:rect l="l" t="t" r="r" b="b"/>
              <a:pathLst>
                <a:path w="720000" h="610971" extrusionOk="0">
                  <a:moveTo>
                    <a:pt x="0" y="0"/>
                  </a:moveTo>
                  <a:lnTo>
                    <a:pt x="720000" y="0"/>
                  </a:lnTo>
                  <a:lnTo>
                    <a:pt x="720000" y="610971"/>
                  </a:lnTo>
                  <a:lnTo>
                    <a:pt x="0" y="610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A48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BFSI</a:t>
              </a:r>
              <a:endParaRPr sz="1100"/>
            </a:p>
          </p:txBody>
        </p:sp>
        <p:sp>
          <p:nvSpPr>
            <p:cNvPr id="967" name="Google Shape;967;g273c9d69f73_0_1328"/>
            <p:cNvSpPr/>
            <p:nvPr/>
          </p:nvSpPr>
          <p:spPr>
            <a:xfrm>
              <a:off x="4936935" y="4244120"/>
              <a:ext cx="1576463" cy="610971"/>
            </a:xfrm>
            <a:custGeom>
              <a:avLst/>
              <a:gdLst/>
              <a:ahLst/>
              <a:cxnLst/>
              <a:rect l="l" t="t" r="r" b="b"/>
              <a:pathLst>
                <a:path w="1215000" h="610971" extrusionOk="0">
                  <a:moveTo>
                    <a:pt x="0" y="0"/>
                  </a:moveTo>
                  <a:lnTo>
                    <a:pt x="1215000" y="0"/>
                  </a:lnTo>
                  <a:lnTo>
                    <a:pt x="1215000" y="610971"/>
                  </a:lnTo>
                  <a:lnTo>
                    <a:pt x="0" y="610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B4A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Life Sciences &amp; Healthcare</a:t>
              </a:r>
              <a:endParaRPr sz="1100"/>
            </a:p>
          </p:txBody>
        </p:sp>
        <p:sp>
          <p:nvSpPr>
            <p:cNvPr id="968" name="Google Shape;968;g273c9d69f73_0_1328"/>
            <p:cNvSpPr/>
            <p:nvPr/>
          </p:nvSpPr>
          <p:spPr>
            <a:xfrm>
              <a:off x="4936935" y="4885639"/>
              <a:ext cx="1575000" cy="610971"/>
            </a:xfrm>
            <a:custGeom>
              <a:avLst/>
              <a:gdLst/>
              <a:ahLst/>
              <a:cxnLst/>
              <a:rect l="l" t="t" r="r" b="b"/>
              <a:pathLst>
                <a:path w="1575000" h="610971" extrusionOk="0">
                  <a:moveTo>
                    <a:pt x="0" y="0"/>
                  </a:moveTo>
                  <a:lnTo>
                    <a:pt x="1575000" y="0"/>
                  </a:lnTo>
                  <a:lnTo>
                    <a:pt x="1575000" y="610971"/>
                  </a:lnTo>
                  <a:lnTo>
                    <a:pt x="0" y="610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AEC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Logistics &amp; Transportation</a:t>
              </a:r>
              <a:endParaRPr sz="1100"/>
            </a:p>
          </p:txBody>
        </p:sp>
        <p:sp>
          <p:nvSpPr>
            <p:cNvPr id="969" name="Google Shape;969;g273c9d69f73_0_1328"/>
            <p:cNvSpPr/>
            <p:nvPr/>
          </p:nvSpPr>
          <p:spPr>
            <a:xfrm>
              <a:off x="4936935" y="5527159"/>
              <a:ext cx="1575000" cy="610971"/>
            </a:xfrm>
            <a:custGeom>
              <a:avLst/>
              <a:gdLst/>
              <a:ahLst/>
              <a:cxnLst/>
              <a:rect l="l" t="t" r="r" b="b"/>
              <a:pathLst>
                <a:path w="1260000" h="610971" extrusionOk="0">
                  <a:moveTo>
                    <a:pt x="0" y="0"/>
                  </a:moveTo>
                  <a:lnTo>
                    <a:pt x="1260000" y="0"/>
                  </a:lnTo>
                  <a:lnTo>
                    <a:pt x="1260000" y="610971"/>
                  </a:lnTo>
                  <a:lnTo>
                    <a:pt x="0" y="610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9ED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Technology </a:t>
              </a:r>
              <a:endParaRPr sz="1100"/>
            </a:p>
          </p:txBody>
        </p:sp>
      </p:grpSp>
      <p:graphicFrame>
        <p:nvGraphicFramePr>
          <p:cNvPr id="970" name="Google Shape;970;g273c9d69f73_0_1328"/>
          <p:cNvGraphicFramePr/>
          <p:nvPr/>
        </p:nvGraphicFramePr>
        <p:xfrm>
          <a:off x="2777490" y="4791075"/>
          <a:ext cx="4080525" cy="227925"/>
        </p:xfrm>
        <a:graphic>
          <a:graphicData uri="http://schemas.openxmlformats.org/drawingml/2006/table">
            <a:tbl>
              <a:tblPr bandRow="1">
                <a:noFill/>
                <a:tableStyleId>{6B05D493-BBAD-487D-8D32-045DD83C01E9}</a:tableStyleId>
              </a:tblPr>
              <a:tblGrid>
                <a:gridCol w="136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accent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Implementation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C9C9C"/>
                        </a:gs>
                        <a:gs pos="50000">
                          <a:srgbClr val="C3C3C3"/>
                        </a:gs>
                        <a:gs pos="100000">
                          <a:srgbClr val="E2E2E2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PoC</a:t>
                      </a:r>
                      <a:endParaRPr sz="900" b="1" u="none" strike="noStrike" cap="none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C9C9C"/>
                        </a:gs>
                        <a:gs pos="50000">
                          <a:srgbClr val="C3C3C3"/>
                        </a:gs>
                        <a:gs pos="100000">
                          <a:srgbClr val="E2E2E2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030A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7030A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Intent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C9C9C"/>
                        </a:gs>
                        <a:gs pos="50000">
                          <a:srgbClr val="C3C3C3"/>
                        </a:gs>
                        <a:gs pos="100000">
                          <a:srgbClr val="E2E2E2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73c9d69f73_0_1503"/>
          <p:cNvSpPr txBox="1"/>
          <p:nvPr/>
        </p:nvSpPr>
        <p:spPr>
          <a:xfrm>
            <a:off x="519589" y="2203133"/>
            <a:ext cx="75264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transformation journey with xVista</a:t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273c9d69f73_0_1503"/>
          <p:cNvSpPr txBox="1"/>
          <p:nvPr/>
        </p:nvSpPr>
        <p:spPr>
          <a:xfrm>
            <a:off x="519589" y="1456849"/>
            <a:ext cx="14001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6000" b="1">
                <a:solidFill>
                  <a:schemeClr val="lt1"/>
                </a:solidFill>
              </a:rPr>
              <a:t>3</a:t>
            </a:r>
            <a:r>
              <a:rPr lang="en-US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e026e08cc0_0_0"/>
          <p:cNvSpPr txBox="1">
            <a:spLocks noGrp="1"/>
          </p:cNvSpPr>
          <p:nvPr>
            <p:ph type="title"/>
          </p:nvPr>
        </p:nvSpPr>
        <p:spPr>
          <a:xfrm>
            <a:off x="319414" y="64438"/>
            <a:ext cx="8196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>
                <a:latin typeface="Arial"/>
                <a:ea typeface="Arial"/>
                <a:cs typeface="Arial"/>
                <a:sym typeface="Arial"/>
              </a:rPr>
              <a:t>xVista Ecosystem </a:t>
            </a:r>
            <a:r>
              <a:rPr lang="en-US" sz="2100">
                <a:latin typeface="Arial"/>
                <a:ea typeface="Arial"/>
                <a:cs typeface="Arial"/>
                <a:sym typeface="Arial"/>
              </a:rPr>
              <a:t>Product Features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4" name="Google Shape;984;g2e026e08cc0_0_0" descr="A white and blu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1677" y="1201284"/>
            <a:ext cx="2006431" cy="30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g2e026e08cc0_0_0" descr="A white and blu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0552" y="1201284"/>
            <a:ext cx="2006431" cy="30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g2e026e08cc0_0_0" descr="A white and blu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401" y="1201284"/>
            <a:ext cx="2006431" cy="3078674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g2e026e08cc0_0_0"/>
          <p:cNvSpPr/>
          <p:nvPr/>
        </p:nvSpPr>
        <p:spPr>
          <a:xfrm>
            <a:off x="4612400" y="1201284"/>
            <a:ext cx="2003625" cy="3078675"/>
          </a:xfrm>
          <a:prstGeom prst="roundRect">
            <a:avLst>
              <a:gd name="adj" fmla="val 3313"/>
            </a:avLst>
          </a:prstGeom>
          <a:noFill/>
          <a:ln w="12700" cap="flat" cmpd="sng">
            <a:solidFill>
              <a:srgbClr val="EF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8" name="Google Shape;988;g2e026e08cc0_0_0"/>
          <p:cNvCxnSpPr/>
          <p:nvPr/>
        </p:nvCxnSpPr>
        <p:spPr>
          <a:xfrm>
            <a:off x="4616771" y="1933445"/>
            <a:ext cx="1999575" cy="0"/>
          </a:xfrm>
          <a:prstGeom prst="straightConnector1">
            <a:avLst/>
          </a:prstGeom>
          <a:solidFill>
            <a:srgbClr val="F8F8F8"/>
          </a:solidFill>
          <a:ln w="12700" cap="flat" cmpd="sng">
            <a:solidFill>
              <a:srgbClr val="EF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9" name="Google Shape;989;g2e026e08cc0_0_0"/>
          <p:cNvSpPr txBox="1"/>
          <p:nvPr/>
        </p:nvSpPr>
        <p:spPr>
          <a:xfrm>
            <a:off x="4612400" y="2107184"/>
            <a:ext cx="2003625" cy="6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68575" bIns="34275" anchor="t" anchorCtr="0">
            <a:spAutoFit/>
          </a:bodyPr>
          <a:lstStyle/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 Test Generation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 Generation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Data Generation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g2e026e08cc0_0_0"/>
          <p:cNvSpPr/>
          <p:nvPr/>
        </p:nvSpPr>
        <p:spPr>
          <a:xfrm>
            <a:off x="6732862" y="1201284"/>
            <a:ext cx="2003625" cy="3078675"/>
          </a:xfrm>
          <a:prstGeom prst="roundRect">
            <a:avLst>
              <a:gd name="adj" fmla="val 3313"/>
            </a:avLst>
          </a:prstGeom>
          <a:noFill/>
          <a:ln w="12700" cap="flat" cmpd="sng">
            <a:solidFill>
              <a:srgbClr val="EF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1" name="Google Shape;991;g2e026e08cc0_0_0"/>
          <p:cNvCxnSpPr/>
          <p:nvPr/>
        </p:nvCxnSpPr>
        <p:spPr>
          <a:xfrm>
            <a:off x="6737233" y="1933445"/>
            <a:ext cx="1999575" cy="0"/>
          </a:xfrm>
          <a:prstGeom prst="straightConnector1">
            <a:avLst/>
          </a:prstGeom>
          <a:solidFill>
            <a:srgbClr val="F8F8F8"/>
          </a:solidFill>
          <a:ln w="12700" cap="flat" cmpd="sng">
            <a:solidFill>
              <a:srgbClr val="EF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2" name="Google Shape;992;g2e026e08cc0_0_0"/>
          <p:cNvSpPr txBox="1"/>
          <p:nvPr/>
        </p:nvSpPr>
        <p:spPr>
          <a:xfrm>
            <a:off x="6732863" y="2107184"/>
            <a:ext cx="2003625" cy="6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68575" bIns="34275" anchor="t" anchorCtr="0">
            <a:spAutoFit/>
          </a:bodyPr>
          <a:lstStyle/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 forecast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for project teams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planning automation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2e026e08cc0_0_0"/>
          <p:cNvSpPr/>
          <p:nvPr/>
        </p:nvSpPr>
        <p:spPr>
          <a:xfrm>
            <a:off x="358337" y="1201284"/>
            <a:ext cx="2003700" cy="3078600"/>
          </a:xfrm>
          <a:prstGeom prst="roundRect">
            <a:avLst>
              <a:gd name="adj" fmla="val 3313"/>
            </a:avLst>
          </a:prstGeom>
          <a:noFill/>
          <a:ln w="12700" cap="flat" cmpd="sng">
            <a:solidFill>
              <a:srgbClr val="EF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4" name="Google Shape;994;g2e026e08cc0_0_0"/>
          <p:cNvCxnSpPr/>
          <p:nvPr/>
        </p:nvCxnSpPr>
        <p:spPr>
          <a:xfrm>
            <a:off x="362709" y="1933445"/>
            <a:ext cx="1999500" cy="0"/>
          </a:xfrm>
          <a:prstGeom prst="straightConnector1">
            <a:avLst/>
          </a:prstGeom>
          <a:solidFill>
            <a:srgbClr val="F8F8F8"/>
          </a:solidFill>
          <a:ln w="12700" cap="flat" cmpd="sng">
            <a:solidFill>
              <a:srgbClr val="EF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5" name="Google Shape;995;g2e026e08cc0_0_0"/>
          <p:cNvSpPr txBox="1"/>
          <p:nvPr/>
        </p:nvSpPr>
        <p:spPr>
          <a:xfrm>
            <a:off x="358338" y="2107184"/>
            <a:ext cx="20037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68575" bIns="34275" anchor="t" anchorCtr="0">
            <a:spAutoFit/>
          </a:bodyPr>
          <a:lstStyle/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Explanation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Generation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Refactor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Bug fixing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Documentation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g2e026e08cc0_0_0" descr="A group of people standing around a 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9117" y="3219950"/>
            <a:ext cx="1530716" cy="107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2e026e08cc0_0_0" descr="A person sitting in a chair looking at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3064" y="3128107"/>
            <a:ext cx="1197786" cy="1262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2e026e08cc0_0_0" descr="A person sitting in a chair and a comput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5490" y="3219949"/>
            <a:ext cx="1239881" cy="108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g2e026e08cc0_0_0" descr="A close up of a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37036" y="1424536"/>
            <a:ext cx="1553464" cy="33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g2e026e08cc0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78945" y="1424536"/>
            <a:ext cx="1434879" cy="33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g2e026e08cc0_0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8684" y="1424536"/>
            <a:ext cx="1636474" cy="33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g2e026e08cc0_0_0" descr="A white and blu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4888" y="1201247"/>
            <a:ext cx="2006431" cy="307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g2e026e08cc0_0_0"/>
          <p:cNvSpPr/>
          <p:nvPr/>
        </p:nvSpPr>
        <p:spPr>
          <a:xfrm>
            <a:off x="2490200" y="1201247"/>
            <a:ext cx="2003700" cy="3078600"/>
          </a:xfrm>
          <a:prstGeom prst="roundRect">
            <a:avLst>
              <a:gd name="adj" fmla="val 3313"/>
            </a:avLst>
          </a:prstGeom>
          <a:noFill/>
          <a:ln w="12700" cap="flat" cmpd="sng">
            <a:solidFill>
              <a:srgbClr val="EF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4" name="Google Shape;1004;g2e026e08cc0_0_0"/>
          <p:cNvCxnSpPr/>
          <p:nvPr/>
        </p:nvCxnSpPr>
        <p:spPr>
          <a:xfrm>
            <a:off x="2494572" y="1933408"/>
            <a:ext cx="1999500" cy="0"/>
          </a:xfrm>
          <a:prstGeom prst="straightConnector1">
            <a:avLst/>
          </a:prstGeom>
          <a:solidFill>
            <a:srgbClr val="F8F8F8"/>
          </a:solidFill>
          <a:ln w="12700" cap="flat" cmpd="sng">
            <a:solidFill>
              <a:srgbClr val="EFF7F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5" name="Google Shape;1005;g2e026e08cc0_0_0"/>
          <p:cNvSpPr txBox="1"/>
          <p:nvPr/>
        </p:nvSpPr>
        <p:spPr>
          <a:xfrm>
            <a:off x="2490201" y="2107147"/>
            <a:ext cx="2003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68575" bIns="34275" anchor="t" anchorCtr="0">
            <a:spAutoFit/>
          </a:bodyPr>
          <a:lstStyle/>
          <a:p>
            <a:pPr marL="215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Minutes to Business Requirements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Specs Generation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095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 Generation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g2e026e08cc0_0_0" descr="A person holding a computer and pointing at a target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863313" y="3275275"/>
            <a:ext cx="1515409" cy="95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g2e026e08cc0_0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18449" y="1424498"/>
            <a:ext cx="1351869" cy="33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g2e026e08cc0_0_0"/>
          <p:cNvSpPr txBox="1"/>
          <p:nvPr/>
        </p:nvSpPr>
        <p:spPr>
          <a:xfrm>
            <a:off x="5760275" y="4798750"/>
            <a:ext cx="33252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1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*BaVista, TestVista, PmVista are in the MVP phase.</a:t>
            </a:r>
            <a:endParaRPr sz="1000" b="0" i="1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7362c33238_0_0"/>
          <p:cNvSpPr txBox="1">
            <a:spLocks noGrp="1"/>
          </p:cNvSpPr>
          <p:nvPr>
            <p:ph type="title"/>
          </p:nvPr>
        </p:nvSpPr>
        <p:spPr>
          <a:xfrm>
            <a:off x="394335" y="85421"/>
            <a:ext cx="7886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b="1"/>
              <a:t>xVista Ecosystem </a:t>
            </a:r>
            <a:r>
              <a:rPr lang="en-US"/>
              <a:t>Product Status</a:t>
            </a:r>
            <a:endParaRPr b="1"/>
          </a:p>
        </p:txBody>
      </p:sp>
      <p:grpSp>
        <p:nvGrpSpPr>
          <p:cNvPr id="1014" name="Google Shape;1014;g27362c33238_0_0"/>
          <p:cNvGrpSpPr/>
          <p:nvPr/>
        </p:nvGrpSpPr>
        <p:grpSpPr>
          <a:xfrm>
            <a:off x="-44925" y="1812100"/>
            <a:ext cx="2970600" cy="1608325"/>
            <a:chOff x="-46200" y="2272350"/>
            <a:chExt cx="2970600" cy="1608325"/>
          </a:xfrm>
        </p:grpSpPr>
        <p:pic>
          <p:nvPicPr>
            <p:cNvPr id="1015" name="Google Shape;1015;g27362c33238_0_0"/>
            <p:cNvPicPr preferRelativeResize="0"/>
            <p:nvPr/>
          </p:nvPicPr>
          <p:blipFill rotWithShape="1">
            <a:blip r:embed="rId3">
              <a:alphaModFix/>
            </a:blip>
            <a:srcRect r="62404"/>
            <a:stretch/>
          </p:blipFill>
          <p:spPr>
            <a:xfrm>
              <a:off x="772176" y="2272350"/>
              <a:ext cx="1333850" cy="83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" name="Google Shape;1016;g27362c33238_0_0"/>
            <p:cNvSpPr txBox="1"/>
            <p:nvPr/>
          </p:nvSpPr>
          <p:spPr>
            <a:xfrm>
              <a:off x="-46200" y="3156475"/>
              <a:ext cx="2970600" cy="72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E69138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r>
                <a:rPr lang="en-US" sz="3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Vista</a:t>
              </a:r>
              <a:endPara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Ecosystem</a:t>
              </a:r>
              <a:endPara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7" name="Google Shape;1017;g27362c33238_0_0">
            <a:hlinkClick r:id="" action="ppaction://noaction"/>
          </p:cNvPr>
          <p:cNvPicPr preferRelativeResize="0"/>
          <p:nvPr/>
        </p:nvPicPr>
        <p:blipFill rotWithShape="1">
          <a:blip r:embed="rId4">
            <a:alphaModFix/>
          </a:blip>
          <a:srcRect l="-6280" t="-24493" r="-6268" b="-24493"/>
          <a:stretch/>
        </p:blipFill>
        <p:spPr>
          <a:xfrm>
            <a:off x="3066625" y="1661175"/>
            <a:ext cx="1841750" cy="5035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8" name="Google Shape;1018;g27362c33238_0_0">
            <a:hlinkClick r:id="" action="ppaction://noaction"/>
          </p:cNvPr>
          <p:cNvPicPr preferRelativeResize="0"/>
          <p:nvPr/>
        </p:nvPicPr>
        <p:blipFill rotWithShape="1">
          <a:blip r:embed="rId5">
            <a:alphaModFix/>
          </a:blip>
          <a:srcRect l="-8977" t="-24497" r="-27260" b="-24511"/>
          <a:stretch/>
        </p:blipFill>
        <p:spPr>
          <a:xfrm>
            <a:off x="3061025" y="2424750"/>
            <a:ext cx="1841750" cy="5035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9" name="Google Shape;1019;g27362c33238_0_0" descr="A close up of a logo&#10;&#10;Description automatically generated">
            <a:hlinkClick r:id="" action="ppaction://noaction"/>
          </p:cNvPr>
          <p:cNvPicPr preferRelativeResize="0"/>
          <p:nvPr/>
        </p:nvPicPr>
        <p:blipFill rotWithShape="1">
          <a:blip r:embed="rId6">
            <a:alphaModFix/>
          </a:blip>
          <a:srcRect l="-7066" t="-24493" r="-11500" b="-24493"/>
          <a:stretch/>
        </p:blipFill>
        <p:spPr>
          <a:xfrm>
            <a:off x="3061025" y="3188325"/>
            <a:ext cx="1841750" cy="5035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0" name="Google Shape;1020;g27362c33238_0_0">
            <a:hlinkClick r:id="" action="ppaction://noaction"/>
          </p:cNvPr>
          <p:cNvPicPr preferRelativeResize="0"/>
          <p:nvPr/>
        </p:nvPicPr>
        <p:blipFill rotWithShape="1">
          <a:blip r:embed="rId3">
            <a:alphaModFix/>
          </a:blip>
          <a:srcRect l="-7931" t="-24511" r="-20420" b="-24497"/>
          <a:stretch/>
        </p:blipFill>
        <p:spPr>
          <a:xfrm>
            <a:off x="3061025" y="3951900"/>
            <a:ext cx="1841750" cy="5035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1" name="Google Shape;1021;g27362c33238_0_0"/>
          <p:cNvSpPr txBox="1"/>
          <p:nvPr/>
        </p:nvSpPr>
        <p:spPr>
          <a:xfrm>
            <a:off x="3038650" y="1047850"/>
            <a:ext cx="184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g27362c33238_0_0"/>
          <p:cNvSpPr txBox="1"/>
          <p:nvPr/>
        </p:nvSpPr>
        <p:spPr>
          <a:xfrm>
            <a:off x="5249313" y="1040150"/>
            <a:ext cx="184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g27362c33238_0_0"/>
          <p:cNvSpPr txBox="1"/>
          <p:nvPr/>
        </p:nvSpPr>
        <p:spPr>
          <a:xfrm>
            <a:off x="5405913" y="1732275"/>
            <a:ext cx="152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Production Ready</a:t>
            </a:r>
            <a:endParaRPr sz="1200" b="1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27362c33238_0_0"/>
          <p:cNvSpPr txBox="1"/>
          <p:nvPr/>
        </p:nvSpPr>
        <p:spPr>
          <a:xfrm>
            <a:off x="5405913" y="2465488"/>
            <a:ext cx="152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In POC Phase</a:t>
            </a:r>
            <a:endParaRPr sz="1200" b="1" i="0" u="none" strike="noStrike" cap="non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27362c33238_0_0"/>
          <p:cNvSpPr txBox="1"/>
          <p:nvPr/>
        </p:nvSpPr>
        <p:spPr>
          <a:xfrm>
            <a:off x="5405913" y="3229075"/>
            <a:ext cx="152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 MVP Phase</a:t>
            </a:r>
            <a:endParaRPr sz="1200" b="1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27362c33238_0_0"/>
          <p:cNvSpPr txBox="1"/>
          <p:nvPr/>
        </p:nvSpPr>
        <p:spPr>
          <a:xfrm>
            <a:off x="5405913" y="3992650"/>
            <a:ext cx="152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 MVP Phase</a:t>
            </a:r>
            <a:endParaRPr sz="1200" b="1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27362c33238_0_0"/>
          <p:cNvSpPr txBox="1"/>
          <p:nvPr/>
        </p:nvSpPr>
        <p:spPr>
          <a:xfrm>
            <a:off x="7091025" y="1047838"/>
            <a:ext cx="1841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Placement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g27362c33238_0_0"/>
          <p:cNvSpPr txBox="1"/>
          <p:nvPr/>
        </p:nvSpPr>
        <p:spPr>
          <a:xfrm>
            <a:off x="7325500" y="1677700"/>
            <a:ext cx="152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IDEs Extension 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g27362c33238_0_0"/>
          <p:cNvSpPr txBox="1"/>
          <p:nvPr/>
        </p:nvSpPr>
        <p:spPr>
          <a:xfrm>
            <a:off x="7325500" y="2441263"/>
            <a:ext cx="152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application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27362c33238_0_0"/>
          <p:cNvSpPr txBox="1"/>
          <p:nvPr/>
        </p:nvSpPr>
        <p:spPr>
          <a:xfrm>
            <a:off x="7325500" y="3204813"/>
            <a:ext cx="152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application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27362c33238_0_0"/>
          <p:cNvSpPr txBox="1"/>
          <p:nvPr/>
        </p:nvSpPr>
        <p:spPr>
          <a:xfrm>
            <a:off x="7325500" y="4012463"/>
            <a:ext cx="152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Web application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e03f712b89_0_0"/>
          <p:cNvSpPr txBox="1">
            <a:spLocks noGrp="1"/>
          </p:cNvSpPr>
          <p:nvPr>
            <p:ph type="title"/>
          </p:nvPr>
        </p:nvSpPr>
        <p:spPr>
          <a:xfrm>
            <a:off x="319414" y="64438"/>
            <a:ext cx="81960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FPT Software Objectives in 2024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g2e03f712b89_0_0"/>
          <p:cNvSpPr txBox="1">
            <a:spLocks noGrp="1"/>
          </p:cNvSpPr>
          <p:nvPr>
            <p:ph type="sldNum" idx="12"/>
          </p:nvPr>
        </p:nvSpPr>
        <p:spPr>
          <a:xfrm>
            <a:off x="6978945" y="480521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064" name="Google Shape;1064;g2e03f712b89_0_0"/>
          <p:cNvSpPr/>
          <p:nvPr/>
        </p:nvSpPr>
        <p:spPr>
          <a:xfrm>
            <a:off x="2049618" y="3779253"/>
            <a:ext cx="4381207" cy="937483"/>
          </a:xfrm>
          <a:custGeom>
            <a:avLst/>
            <a:gdLst/>
            <a:ahLst/>
            <a:cxnLst/>
            <a:rect l="l" t="t" r="r" b="b"/>
            <a:pathLst>
              <a:path w="9524362" h="2038007" extrusionOk="0">
                <a:moveTo>
                  <a:pt x="0" y="0"/>
                </a:moveTo>
                <a:lnTo>
                  <a:pt x="9524362" y="0"/>
                </a:lnTo>
                <a:lnTo>
                  <a:pt x="9524362" y="2038007"/>
                </a:lnTo>
                <a:lnTo>
                  <a:pt x="0" y="2038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65" name="Google Shape;1065;g2e03f712b89_0_0"/>
          <p:cNvSpPr/>
          <p:nvPr/>
        </p:nvSpPr>
        <p:spPr>
          <a:xfrm>
            <a:off x="2464696" y="2496164"/>
            <a:ext cx="4389689" cy="839820"/>
          </a:xfrm>
          <a:custGeom>
            <a:avLst/>
            <a:gdLst/>
            <a:ahLst/>
            <a:cxnLst/>
            <a:rect l="l" t="t" r="r" b="b"/>
            <a:pathLst>
              <a:path w="9542802" h="1825695" extrusionOk="0">
                <a:moveTo>
                  <a:pt x="0" y="0"/>
                </a:moveTo>
                <a:lnTo>
                  <a:pt x="9542802" y="0"/>
                </a:lnTo>
                <a:lnTo>
                  <a:pt x="9542802" y="1825695"/>
                </a:lnTo>
                <a:lnTo>
                  <a:pt x="0" y="1825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66" name="Google Shape;1066;g2e03f712b89_0_0"/>
          <p:cNvSpPr/>
          <p:nvPr/>
        </p:nvSpPr>
        <p:spPr>
          <a:xfrm>
            <a:off x="2810676" y="1026225"/>
            <a:ext cx="4790044" cy="923743"/>
          </a:xfrm>
          <a:custGeom>
            <a:avLst/>
            <a:gdLst/>
            <a:ahLst/>
            <a:cxnLst/>
            <a:rect l="l" t="t" r="r" b="b"/>
            <a:pathLst>
              <a:path w="10413140" h="2008137" extrusionOk="0">
                <a:moveTo>
                  <a:pt x="0" y="0"/>
                </a:moveTo>
                <a:lnTo>
                  <a:pt x="10413139" y="0"/>
                </a:lnTo>
                <a:lnTo>
                  <a:pt x="10413139" y="2008137"/>
                </a:lnTo>
                <a:lnTo>
                  <a:pt x="0" y="2008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67" name="Google Shape;1067;g2e03f712b89_0_0"/>
          <p:cNvSpPr/>
          <p:nvPr/>
        </p:nvSpPr>
        <p:spPr>
          <a:xfrm>
            <a:off x="1646219" y="2753077"/>
            <a:ext cx="548973" cy="1457754"/>
          </a:xfrm>
          <a:custGeom>
            <a:avLst/>
            <a:gdLst/>
            <a:ahLst/>
            <a:cxnLst/>
            <a:rect l="l" t="t" r="r" b="b"/>
            <a:pathLst>
              <a:path w="1193419" h="3169031" extrusionOk="0">
                <a:moveTo>
                  <a:pt x="305689" y="0"/>
                </a:moveTo>
                <a:lnTo>
                  <a:pt x="548259" y="319786"/>
                </a:lnTo>
                <a:lnTo>
                  <a:pt x="538480" y="327406"/>
                </a:lnTo>
                <a:lnTo>
                  <a:pt x="509270" y="350139"/>
                </a:lnTo>
                <a:lnTo>
                  <a:pt x="470408" y="380492"/>
                </a:lnTo>
                <a:lnTo>
                  <a:pt x="420624" y="430657"/>
                </a:lnTo>
                <a:lnTo>
                  <a:pt x="367030" y="498094"/>
                </a:lnTo>
                <a:lnTo>
                  <a:pt x="305308" y="580390"/>
                </a:lnTo>
                <a:lnTo>
                  <a:pt x="242443" y="675005"/>
                </a:lnTo>
                <a:lnTo>
                  <a:pt x="179959" y="789178"/>
                </a:lnTo>
                <a:lnTo>
                  <a:pt x="124841" y="920496"/>
                </a:lnTo>
                <a:lnTo>
                  <a:pt x="70104" y="1071245"/>
                </a:lnTo>
                <a:lnTo>
                  <a:pt x="34163" y="1238758"/>
                </a:lnTo>
                <a:lnTo>
                  <a:pt x="8255" y="1418209"/>
                </a:lnTo>
                <a:lnTo>
                  <a:pt x="0" y="1626743"/>
                </a:lnTo>
                <a:lnTo>
                  <a:pt x="13208" y="1846961"/>
                </a:lnTo>
                <a:lnTo>
                  <a:pt x="43053" y="2056892"/>
                </a:lnTo>
                <a:lnTo>
                  <a:pt x="88011" y="2249297"/>
                </a:lnTo>
                <a:lnTo>
                  <a:pt x="155194" y="2421509"/>
                </a:lnTo>
                <a:lnTo>
                  <a:pt x="230505" y="2578862"/>
                </a:lnTo>
                <a:lnTo>
                  <a:pt x="312420" y="2714117"/>
                </a:lnTo>
                <a:lnTo>
                  <a:pt x="395351" y="2836672"/>
                </a:lnTo>
                <a:lnTo>
                  <a:pt x="477901" y="2939923"/>
                </a:lnTo>
                <a:lnTo>
                  <a:pt x="555879" y="3021330"/>
                </a:lnTo>
                <a:lnTo>
                  <a:pt x="623697" y="3090672"/>
                </a:lnTo>
                <a:lnTo>
                  <a:pt x="678180" y="3133471"/>
                </a:lnTo>
                <a:lnTo>
                  <a:pt x="711327" y="3164586"/>
                </a:lnTo>
                <a:lnTo>
                  <a:pt x="719455" y="3169031"/>
                </a:lnTo>
                <a:lnTo>
                  <a:pt x="722503" y="3169031"/>
                </a:lnTo>
                <a:lnTo>
                  <a:pt x="718312" y="3162046"/>
                </a:lnTo>
                <a:lnTo>
                  <a:pt x="692150" y="3128391"/>
                </a:lnTo>
                <a:lnTo>
                  <a:pt x="651637" y="3080385"/>
                </a:lnTo>
                <a:lnTo>
                  <a:pt x="604901" y="3003169"/>
                </a:lnTo>
                <a:lnTo>
                  <a:pt x="547878" y="2913888"/>
                </a:lnTo>
                <a:lnTo>
                  <a:pt x="493268" y="2800096"/>
                </a:lnTo>
                <a:lnTo>
                  <a:pt x="439801" y="2674112"/>
                </a:lnTo>
                <a:lnTo>
                  <a:pt x="390144" y="2530856"/>
                </a:lnTo>
                <a:lnTo>
                  <a:pt x="351409" y="2367661"/>
                </a:lnTo>
                <a:lnTo>
                  <a:pt x="325120" y="2192020"/>
                </a:lnTo>
                <a:lnTo>
                  <a:pt x="318262" y="2001139"/>
                </a:lnTo>
                <a:lnTo>
                  <a:pt x="326517" y="1792732"/>
                </a:lnTo>
                <a:lnTo>
                  <a:pt x="356235" y="1596009"/>
                </a:lnTo>
                <a:lnTo>
                  <a:pt x="401955" y="1421003"/>
                </a:lnTo>
                <a:lnTo>
                  <a:pt x="456692" y="1270254"/>
                </a:lnTo>
                <a:lnTo>
                  <a:pt x="516001" y="1141476"/>
                </a:lnTo>
                <a:lnTo>
                  <a:pt x="575818" y="1032256"/>
                </a:lnTo>
                <a:lnTo>
                  <a:pt x="638683" y="937641"/>
                </a:lnTo>
                <a:lnTo>
                  <a:pt x="699262" y="867664"/>
                </a:lnTo>
                <a:lnTo>
                  <a:pt x="751713" y="812546"/>
                </a:lnTo>
                <a:lnTo>
                  <a:pt x="789051" y="774954"/>
                </a:lnTo>
                <a:lnTo>
                  <a:pt x="827913" y="744601"/>
                </a:lnTo>
                <a:lnTo>
                  <a:pt x="1010031" y="1134110"/>
                </a:lnTo>
                <a:lnTo>
                  <a:pt x="1193419" y="259969"/>
                </a:lnTo>
                <a:lnTo>
                  <a:pt x="305689" y="0"/>
                </a:lnTo>
                <a:close/>
              </a:path>
            </a:pathLst>
          </a:custGeom>
          <a:solidFill>
            <a:srgbClr val="000000">
              <a:alpha val="31372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68" name="Google Shape;1068;g2e03f712b89_0_0"/>
          <p:cNvSpPr/>
          <p:nvPr/>
        </p:nvSpPr>
        <p:spPr>
          <a:xfrm>
            <a:off x="2115256" y="1375425"/>
            <a:ext cx="548973" cy="1457754"/>
          </a:xfrm>
          <a:custGeom>
            <a:avLst/>
            <a:gdLst/>
            <a:ahLst/>
            <a:cxnLst/>
            <a:rect l="l" t="t" r="r" b="b"/>
            <a:pathLst>
              <a:path w="1193419" h="3169031" extrusionOk="0">
                <a:moveTo>
                  <a:pt x="305689" y="0"/>
                </a:moveTo>
                <a:lnTo>
                  <a:pt x="548259" y="319786"/>
                </a:lnTo>
                <a:lnTo>
                  <a:pt x="538480" y="327406"/>
                </a:lnTo>
                <a:lnTo>
                  <a:pt x="509270" y="350139"/>
                </a:lnTo>
                <a:lnTo>
                  <a:pt x="470408" y="380492"/>
                </a:lnTo>
                <a:lnTo>
                  <a:pt x="420624" y="430657"/>
                </a:lnTo>
                <a:lnTo>
                  <a:pt x="367030" y="498094"/>
                </a:lnTo>
                <a:lnTo>
                  <a:pt x="305308" y="580390"/>
                </a:lnTo>
                <a:lnTo>
                  <a:pt x="242443" y="675005"/>
                </a:lnTo>
                <a:lnTo>
                  <a:pt x="179959" y="789178"/>
                </a:lnTo>
                <a:lnTo>
                  <a:pt x="124841" y="920496"/>
                </a:lnTo>
                <a:lnTo>
                  <a:pt x="70104" y="1071245"/>
                </a:lnTo>
                <a:lnTo>
                  <a:pt x="34163" y="1238758"/>
                </a:lnTo>
                <a:lnTo>
                  <a:pt x="8255" y="1418209"/>
                </a:lnTo>
                <a:lnTo>
                  <a:pt x="0" y="1626743"/>
                </a:lnTo>
                <a:lnTo>
                  <a:pt x="13208" y="1846961"/>
                </a:lnTo>
                <a:lnTo>
                  <a:pt x="43053" y="2056892"/>
                </a:lnTo>
                <a:lnTo>
                  <a:pt x="88011" y="2249297"/>
                </a:lnTo>
                <a:lnTo>
                  <a:pt x="155194" y="2421509"/>
                </a:lnTo>
                <a:lnTo>
                  <a:pt x="230505" y="2578862"/>
                </a:lnTo>
                <a:lnTo>
                  <a:pt x="312420" y="2714117"/>
                </a:lnTo>
                <a:lnTo>
                  <a:pt x="395351" y="2836672"/>
                </a:lnTo>
                <a:lnTo>
                  <a:pt x="477901" y="2939923"/>
                </a:lnTo>
                <a:lnTo>
                  <a:pt x="555879" y="3021330"/>
                </a:lnTo>
                <a:lnTo>
                  <a:pt x="623697" y="3090672"/>
                </a:lnTo>
                <a:lnTo>
                  <a:pt x="678180" y="3133471"/>
                </a:lnTo>
                <a:lnTo>
                  <a:pt x="711327" y="3164586"/>
                </a:lnTo>
                <a:lnTo>
                  <a:pt x="719455" y="3169031"/>
                </a:lnTo>
                <a:lnTo>
                  <a:pt x="722503" y="3169031"/>
                </a:lnTo>
                <a:lnTo>
                  <a:pt x="718312" y="3162046"/>
                </a:lnTo>
                <a:lnTo>
                  <a:pt x="692150" y="3128391"/>
                </a:lnTo>
                <a:lnTo>
                  <a:pt x="651637" y="3080385"/>
                </a:lnTo>
                <a:lnTo>
                  <a:pt x="604901" y="3003169"/>
                </a:lnTo>
                <a:lnTo>
                  <a:pt x="547878" y="2913888"/>
                </a:lnTo>
                <a:lnTo>
                  <a:pt x="493268" y="2800096"/>
                </a:lnTo>
                <a:lnTo>
                  <a:pt x="439801" y="2674112"/>
                </a:lnTo>
                <a:lnTo>
                  <a:pt x="390144" y="2530856"/>
                </a:lnTo>
                <a:lnTo>
                  <a:pt x="351409" y="2367661"/>
                </a:lnTo>
                <a:lnTo>
                  <a:pt x="325120" y="2192020"/>
                </a:lnTo>
                <a:lnTo>
                  <a:pt x="318262" y="2001139"/>
                </a:lnTo>
                <a:lnTo>
                  <a:pt x="326517" y="1792732"/>
                </a:lnTo>
                <a:lnTo>
                  <a:pt x="356235" y="1596009"/>
                </a:lnTo>
                <a:lnTo>
                  <a:pt x="401955" y="1421003"/>
                </a:lnTo>
                <a:lnTo>
                  <a:pt x="456692" y="1270254"/>
                </a:lnTo>
                <a:lnTo>
                  <a:pt x="516001" y="1141476"/>
                </a:lnTo>
                <a:lnTo>
                  <a:pt x="575818" y="1032256"/>
                </a:lnTo>
                <a:lnTo>
                  <a:pt x="638683" y="937641"/>
                </a:lnTo>
                <a:lnTo>
                  <a:pt x="699262" y="867664"/>
                </a:lnTo>
                <a:lnTo>
                  <a:pt x="751713" y="812546"/>
                </a:lnTo>
                <a:lnTo>
                  <a:pt x="789051" y="774954"/>
                </a:lnTo>
                <a:lnTo>
                  <a:pt x="827913" y="744601"/>
                </a:lnTo>
                <a:lnTo>
                  <a:pt x="1010031" y="1134110"/>
                </a:lnTo>
                <a:lnTo>
                  <a:pt x="1193419" y="259969"/>
                </a:lnTo>
                <a:lnTo>
                  <a:pt x="305689" y="0"/>
                </a:lnTo>
                <a:close/>
              </a:path>
            </a:pathLst>
          </a:custGeom>
          <a:solidFill>
            <a:srgbClr val="000000">
              <a:alpha val="31372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69" name="Google Shape;1069;g2e03f712b89_0_0"/>
          <p:cNvSpPr txBox="1"/>
          <p:nvPr/>
        </p:nvSpPr>
        <p:spPr>
          <a:xfrm>
            <a:off x="2340434" y="3930336"/>
            <a:ext cx="209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g2e03f712b89_0_0"/>
          <p:cNvSpPr txBox="1"/>
          <p:nvPr/>
        </p:nvSpPr>
        <p:spPr>
          <a:xfrm>
            <a:off x="2682776" y="2605900"/>
            <a:ext cx="97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15k</a:t>
            </a:r>
            <a:endParaRPr sz="4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2e03f712b89_0_0"/>
          <p:cNvSpPr txBox="1"/>
          <p:nvPr/>
        </p:nvSpPr>
        <p:spPr>
          <a:xfrm>
            <a:off x="3042952" y="1180300"/>
            <a:ext cx="12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30%</a:t>
            </a:r>
            <a:endParaRPr sz="4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g2e03f712b89_0_0"/>
          <p:cNvSpPr txBox="1"/>
          <p:nvPr/>
        </p:nvSpPr>
        <p:spPr>
          <a:xfrm>
            <a:off x="3172950" y="3933888"/>
            <a:ext cx="3119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Aspects of software development enhanced by AI</a:t>
            </a: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2e03f712b89_0_0"/>
          <p:cNvSpPr txBox="1"/>
          <p:nvPr/>
        </p:nvSpPr>
        <p:spPr>
          <a:xfrm>
            <a:off x="3802650" y="2579925"/>
            <a:ext cx="2749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2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FPT users in </a:t>
            </a:r>
            <a:r>
              <a:rPr lang="en-US" sz="1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projects</a:t>
            </a:r>
            <a:r>
              <a:rPr lang="en-US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assisted by AI</a:t>
            </a: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g2e03f712b89_0_0"/>
          <p:cNvSpPr txBox="1"/>
          <p:nvPr/>
        </p:nvSpPr>
        <p:spPr>
          <a:xfrm>
            <a:off x="4395124" y="1174725"/>
            <a:ext cx="28821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2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Productivity boost with adoption of Generative AI</a:t>
            </a: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g2e03f712b89_0_0"/>
          <p:cNvSpPr txBox="1"/>
          <p:nvPr/>
        </p:nvSpPr>
        <p:spPr>
          <a:xfrm>
            <a:off x="2195201" y="3940188"/>
            <a:ext cx="97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lang="en-US" sz="4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/6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g2e03f712b89_0_0"/>
          <p:cNvSpPr txBox="1"/>
          <p:nvPr/>
        </p:nvSpPr>
        <p:spPr>
          <a:xfrm>
            <a:off x="152002" y="4927000"/>
            <a:ext cx="23913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© Copyright FPT Software – Internal Use only</a:t>
            </a:r>
            <a:endParaRPr sz="800" b="0" i="0" u="none" strike="noStrike" cap="non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73c9d69f73_0_342"/>
          <p:cNvSpPr/>
          <p:nvPr/>
        </p:nvSpPr>
        <p:spPr>
          <a:xfrm>
            <a:off x="-16825" y="-5991"/>
            <a:ext cx="3908400" cy="515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273c9d69f73_0_342"/>
          <p:cNvSpPr txBox="1"/>
          <p:nvPr/>
        </p:nvSpPr>
        <p:spPr>
          <a:xfrm>
            <a:off x="416077" y="2126183"/>
            <a:ext cx="2760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26D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3822A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3600" b="1" i="0" u="none" strike="noStrike" cap="none">
              <a:solidFill>
                <a:srgbClr val="3822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273c9d69f73_0_342"/>
          <p:cNvSpPr txBox="1"/>
          <p:nvPr/>
        </p:nvSpPr>
        <p:spPr>
          <a:xfrm>
            <a:off x="394335" y="4811627"/>
            <a:ext cx="30861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C1136"/>
                </a:solidFill>
                <a:latin typeface="Arial"/>
                <a:ea typeface="Arial"/>
                <a:cs typeface="Arial"/>
                <a:sym typeface="Arial"/>
              </a:rPr>
              <a:t>© Copyright FPT Software 2024</a:t>
            </a:r>
            <a:endParaRPr sz="800" b="0" i="0" u="none" strike="noStrike" cap="none">
              <a:solidFill>
                <a:srgbClr val="0C11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g273c9d69f73_0_342"/>
          <p:cNvPicPr preferRelativeResize="0"/>
          <p:nvPr/>
        </p:nvPicPr>
        <p:blipFill rotWithShape="1">
          <a:blip r:embed="rId3">
            <a:alphaModFix/>
          </a:blip>
          <a:srcRect l="11988" t="29977" r="14238" b="30358"/>
          <a:stretch/>
        </p:blipFill>
        <p:spPr>
          <a:xfrm>
            <a:off x="7607775" y="231108"/>
            <a:ext cx="1366889" cy="521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" name="Google Shape;613;g273c9d69f73_0_342"/>
          <p:cNvGrpSpPr/>
          <p:nvPr/>
        </p:nvGrpSpPr>
        <p:grpSpPr>
          <a:xfrm>
            <a:off x="3558493" y="1846418"/>
            <a:ext cx="580306" cy="580306"/>
            <a:chOff x="5829424" y="1893693"/>
            <a:chExt cx="1008000" cy="1008000"/>
          </a:xfrm>
        </p:grpSpPr>
        <p:sp>
          <p:nvSpPr>
            <p:cNvPr id="614" name="Google Shape;614;g273c9d69f73_0_342"/>
            <p:cNvSpPr/>
            <p:nvPr/>
          </p:nvSpPr>
          <p:spPr>
            <a:xfrm flipH="1">
              <a:off x="5829424" y="1893693"/>
              <a:ext cx="1008000" cy="100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273c9d69f73_0_342"/>
            <p:cNvSpPr/>
            <p:nvPr/>
          </p:nvSpPr>
          <p:spPr>
            <a:xfrm flipH="1">
              <a:off x="5901424" y="1965318"/>
              <a:ext cx="864000" cy="864000"/>
            </a:xfrm>
            <a:prstGeom prst="ellipse">
              <a:avLst/>
            </a:prstGeom>
            <a:solidFill>
              <a:srgbClr val="3822A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19226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273c9d69f73_0_342"/>
            <p:cNvSpPr txBox="1"/>
            <p:nvPr/>
          </p:nvSpPr>
          <p:spPr>
            <a:xfrm>
              <a:off x="6092177" y="2083863"/>
              <a:ext cx="2841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lang="en-US" sz="2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7" name="Google Shape;617;g273c9d69f73_0_342"/>
          <p:cNvSpPr txBox="1"/>
          <p:nvPr/>
        </p:nvSpPr>
        <p:spPr>
          <a:xfrm>
            <a:off x="4293518" y="2709752"/>
            <a:ext cx="3910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Our transformation journey with xVista</a:t>
            </a:r>
            <a:endParaRPr sz="1500" b="1">
              <a:solidFill>
                <a:schemeClr val="lt1"/>
              </a:solidFill>
            </a:endParaRPr>
          </a:p>
        </p:txBody>
      </p:sp>
      <p:grpSp>
        <p:nvGrpSpPr>
          <p:cNvPr id="618" name="Google Shape;618;g273c9d69f73_0_342"/>
          <p:cNvGrpSpPr/>
          <p:nvPr/>
        </p:nvGrpSpPr>
        <p:grpSpPr>
          <a:xfrm>
            <a:off x="3528671" y="1184597"/>
            <a:ext cx="4766151" cy="1114376"/>
            <a:chOff x="5829424" y="806038"/>
            <a:chExt cx="8278880" cy="1935689"/>
          </a:xfrm>
        </p:grpSpPr>
        <p:grpSp>
          <p:nvGrpSpPr>
            <p:cNvPr id="619" name="Google Shape;619;g273c9d69f73_0_342"/>
            <p:cNvGrpSpPr/>
            <p:nvPr/>
          </p:nvGrpSpPr>
          <p:grpSpPr>
            <a:xfrm>
              <a:off x="5829424" y="806038"/>
              <a:ext cx="1008000" cy="1008000"/>
              <a:chOff x="5829424" y="806038"/>
              <a:chExt cx="1008000" cy="1008000"/>
            </a:xfrm>
          </p:grpSpPr>
          <p:sp>
            <p:nvSpPr>
              <p:cNvPr id="620" name="Google Shape;620;g273c9d69f73_0_342"/>
              <p:cNvSpPr/>
              <p:nvPr/>
            </p:nvSpPr>
            <p:spPr>
              <a:xfrm flipH="1">
                <a:off x="5829424" y="806038"/>
                <a:ext cx="1008000" cy="1008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Arial"/>
                  <a:buNone/>
                </a:pPr>
                <a:endParaRPr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273c9d69f73_0_342"/>
              <p:cNvSpPr/>
              <p:nvPr/>
            </p:nvSpPr>
            <p:spPr>
              <a:xfrm flipH="1">
                <a:off x="5901424" y="878038"/>
                <a:ext cx="864000" cy="864000"/>
              </a:xfrm>
              <a:prstGeom prst="ellipse">
                <a:avLst/>
              </a:prstGeom>
              <a:solidFill>
                <a:srgbClr val="3822A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Arial"/>
                  <a:buNone/>
                </a:pPr>
                <a:endParaRPr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g273c9d69f73_0_342"/>
              <p:cNvSpPr txBox="1"/>
              <p:nvPr/>
            </p:nvSpPr>
            <p:spPr>
              <a:xfrm>
                <a:off x="6092177" y="986583"/>
                <a:ext cx="284100" cy="6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Arial"/>
                  <a:buNone/>
                </a:pPr>
                <a:r>
                  <a:rPr lang="en-US" sz="21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3" name="Google Shape;623;g273c9d69f73_0_342"/>
            <p:cNvSpPr txBox="1"/>
            <p:nvPr/>
          </p:nvSpPr>
          <p:spPr>
            <a:xfrm>
              <a:off x="7162104" y="2220627"/>
              <a:ext cx="69462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 Offerings and Solutions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" name="Google Shape;624;g273c9d69f73_0_342"/>
          <p:cNvSpPr txBox="1"/>
          <p:nvPr/>
        </p:nvSpPr>
        <p:spPr>
          <a:xfrm>
            <a:off x="4251162" y="1350539"/>
            <a:ext cx="3998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FPT’s AI Capabilities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273c9d69f73_0_342"/>
          <p:cNvSpPr txBox="1"/>
          <p:nvPr/>
        </p:nvSpPr>
        <p:spPr>
          <a:xfrm>
            <a:off x="4249216" y="3476183"/>
            <a:ext cx="3910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" name="Google Shape;626;g273c9d69f73_0_342"/>
          <p:cNvGrpSpPr/>
          <p:nvPr/>
        </p:nvGrpSpPr>
        <p:grpSpPr>
          <a:xfrm>
            <a:off x="3556916" y="2570127"/>
            <a:ext cx="580306" cy="580306"/>
            <a:chOff x="5829424" y="2981348"/>
            <a:chExt cx="1008000" cy="1008000"/>
          </a:xfrm>
        </p:grpSpPr>
        <p:sp>
          <p:nvSpPr>
            <p:cNvPr id="627" name="Google Shape;627;g273c9d69f73_0_342"/>
            <p:cNvSpPr/>
            <p:nvPr/>
          </p:nvSpPr>
          <p:spPr>
            <a:xfrm flipH="1">
              <a:off x="5829424" y="2981348"/>
              <a:ext cx="1008000" cy="100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273c9d69f73_0_342"/>
            <p:cNvSpPr/>
            <p:nvPr/>
          </p:nvSpPr>
          <p:spPr>
            <a:xfrm flipH="1">
              <a:off x="5901424" y="3052598"/>
              <a:ext cx="864000" cy="864000"/>
            </a:xfrm>
            <a:prstGeom prst="ellipse">
              <a:avLst/>
            </a:prstGeom>
            <a:solidFill>
              <a:srgbClr val="3822A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273c9d69f73_0_342"/>
            <p:cNvSpPr txBox="1"/>
            <p:nvPr/>
          </p:nvSpPr>
          <p:spPr>
            <a:xfrm>
              <a:off x="6092177" y="3181144"/>
              <a:ext cx="284100" cy="68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Arial"/>
                <a:buNone/>
              </a:pPr>
              <a:r>
                <a:rPr lang="en-US" sz="2100" b="1">
                  <a:solidFill>
                    <a:srgbClr val="FFFFFF"/>
                  </a:solidFill>
                </a:rPr>
                <a:t>3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73c9d69f73_0_531"/>
          <p:cNvSpPr txBox="1"/>
          <p:nvPr/>
        </p:nvSpPr>
        <p:spPr>
          <a:xfrm>
            <a:off x="519589" y="2203133"/>
            <a:ext cx="75264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AI Capabilities</a:t>
            </a:r>
            <a:endParaRPr sz="1100"/>
          </a:p>
        </p:txBody>
      </p:sp>
      <p:sp>
        <p:nvSpPr>
          <p:cNvPr id="636" name="Google Shape;636;g273c9d69f73_0_531"/>
          <p:cNvSpPr txBox="1"/>
          <p:nvPr/>
        </p:nvSpPr>
        <p:spPr>
          <a:xfrm>
            <a:off x="519589" y="1456849"/>
            <a:ext cx="14001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sz="6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73c9d69f73_0_697"/>
          <p:cNvSpPr txBox="1"/>
          <p:nvPr/>
        </p:nvSpPr>
        <p:spPr>
          <a:xfrm>
            <a:off x="2112264" y="597630"/>
            <a:ext cx="5884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 CAPABILITIES 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BIG DREAM </a:t>
            </a: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SHAPING THE FUTURE </a:t>
            </a: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73c9d69f73_0_697"/>
          <p:cNvSpPr/>
          <p:nvPr/>
        </p:nvSpPr>
        <p:spPr>
          <a:xfrm>
            <a:off x="300323" y="3682746"/>
            <a:ext cx="3252300" cy="1046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dist="50800" dir="10800000" algn="ctr" rotWithShape="0">
              <a:srgbClr val="313390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226D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9226D"/>
                </a:solidFill>
                <a:latin typeface="Arial"/>
                <a:ea typeface="Arial"/>
                <a:cs typeface="Arial"/>
                <a:sym typeface="Arial"/>
              </a:rPr>
              <a:t>We strive to deliver the best-in-class performance to our clients by developing Artificial Intelligence Services that </a:t>
            </a:r>
            <a:r>
              <a:rPr lang="en-US" sz="1100" b="1" i="0" u="none" strike="noStrike" cap="none">
                <a:solidFill>
                  <a:srgbClr val="19226D"/>
                </a:solidFill>
                <a:latin typeface="Arial"/>
                <a:ea typeface="Arial"/>
                <a:cs typeface="Arial"/>
                <a:sym typeface="Arial"/>
              </a:rPr>
              <a:t>optimize operations, unlock the value of data, empower employees and promote innovation.</a:t>
            </a:r>
            <a:endParaRPr sz="1100" b="1" i="0" u="none" strike="noStrike" cap="none">
              <a:solidFill>
                <a:srgbClr val="1922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273c9d69f73_0_697"/>
          <p:cNvSpPr/>
          <p:nvPr/>
        </p:nvSpPr>
        <p:spPr>
          <a:xfrm>
            <a:off x="831246" y="3179230"/>
            <a:ext cx="2190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Nguyen Xuan Phong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Chief AI Officer, FPT Software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273c9d69f73_0_697"/>
          <p:cNvSpPr txBox="1"/>
          <p:nvPr/>
        </p:nvSpPr>
        <p:spPr>
          <a:xfrm>
            <a:off x="6419652" y="4020586"/>
            <a:ext cx="2547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World-class AI Products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273c9d69f73_0_697"/>
          <p:cNvSpPr txBox="1"/>
          <p:nvPr/>
        </p:nvSpPr>
        <p:spPr>
          <a:xfrm>
            <a:off x="4213580" y="4020586"/>
            <a:ext cx="2046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No. 1 AI Center at Vietnam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273c9d69f73_0_697"/>
          <p:cNvSpPr txBox="1"/>
          <p:nvPr/>
        </p:nvSpPr>
        <p:spPr>
          <a:xfrm>
            <a:off x="4920610" y="1737315"/>
            <a:ext cx="299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50 AI Center Worldwide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g273c9d69f73_0_697"/>
          <p:cNvGrpSpPr/>
          <p:nvPr/>
        </p:nvGrpSpPr>
        <p:grpSpPr>
          <a:xfrm>
            <a:off x="5737137" y="3057075"/>
            <a:ext cx="1390054" cy="739845"/>
            <a:chOff x="1359504" y="2435593"/>
            <a:chExt cx="2085602" cy="1109712"/>
          </a:xfrm>
        </p:grpSpPr>
        <p:pic>
          <p:nvPicPr>
            <p:cNvPr id="649" name="Google Shape;649;g273c9d69f73_0_69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26800" y="3402083"/>
              <a:ext cx="1575403" cy="143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g273c9d69f73_0_697"/>
            <p:cNvSpPr/>
            <p:nvPr/>
          </p:nvSpPr>
          <p:spPr>
            <a:xfrm>
              <a:off x="1359504" y="2475035"/>
              <a:ext cx="2084387" cy="1016227"/>
            </a:xfrm>
            <a:custGeom>
              <a:avLst/>
              <a:gdLst/>
              <a:ahLst/>
              <a:cxnLst/>
              <a:rect l="l" t="t" r="r" b="b"/>
              <a:pathLst>
                <a:path w="1122" h="438" extrusionOk="0">
                  <a:moveTo>
                    <a:pt x="161" y="0"/>
                  </a:moveTo>
                  <a:lnTo>
                    <a:pt x="0" y="234"/>
                  </a:lnTo>
                  <a:lnTo>
                    <a:pt x="562" y="438"/>
                  </a:lnTo>
                  <a:lnTo>
                    <a:pt x="1122" y="234"/>
                  </a:lnTo>
                  <a:lnTo>
                    <a:pt x="961" y="0"/>
                  </a:lnTo>
                  <a:lnTo>
                    <a:pt x="562" y="14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273c9d69f73_0_697"/>
            <p:cNvSpPr/>
            <p:nvPr/>
          </p:nvSpPr>
          <p:spPr>
            <a:xfrm>
              <a:off x="1660458" y="2435593"/>
              <a:ext cx="1484336" cy="378186"/>
            </a:xfrm>
            <a:custGeom>
              <a:avLst/>
              <a:gdLst/>
              <a:ahLst/>
              <a:cxnLst/>
              <a:rect l="l" t="t" r="r" b="b"/>
              <a:pathLst>
                <a:path w="799" h="163" extrusionOk="0">
                  <a:moveTo>
                    <a:pt x="799" y="17"/>
                  </a:moveTo>
                  <a:lnTo>
                    <a:pt x="681" y="0"/>
                  </a:lnTo>
                  <a:lnTo>
                    <a:pt x="400" y="103"/>
                  </a:lnTo>
                  <a:lnTo>
                    <a:pt x="118" y="0"/>
                  </a:lnTo>
                  <a:lnTo>
                    <a:pt x="0" y="17"/>
                  </a:lnTo>
                  <a:lnTo>
                    <a:pt x="400" y="163"/>
                  </a:lnTo>
                  <a:lnTo>
                    <a:pt x="799" y="17"/>
                  </a:lnTo>
                  <a:close/>
                </a:path>
              </a:pathLst>
            </a:custGeom>
            <a:solidFill>
              <a:srgbClr val="6748AE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273c9d69f73_0_697"/>
            <p:cNvSpPr/>
            <p:nvPr/>
          </p:nvSpPr>
          <p:spPr>
            <a:xfrm>
              <a:off x="2404772" y="2477770"/>
              <a:ext cx="1040334" cy="1016227"/>
            </a:xfrm>
            <a:custGeom>
              <a:avLst/>
              <a:gdLst/>
              <a:ahLst/>
              <a:cxnLst/>
              <a:rect l="l" t="t" r="r" b="b"/>
              <a:pathLst>
                <a:path w="560" h="438" extrusionOk="0">
                  <a:moveTo>
                    <a:pt x="0" y="438"/>
                  </a:moveTo>
                  <a:lnTo>
                    <a:pt x="560" y="234"/>
                  </a:lnTo>
                  <a:lnTo>
                    <a:pt x="399" y="0"/>
                  </a:lnTo>
                  <a:lnTo>
                    <a:pt x="0" y="146"/>
                  </a:lnTo>
                  <a:lnTo>
                    <a:pt x="0" y="438"/>
                  </a:ln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g273c9d69f73_0_697"/>
          <p:cNvGrpSpPr/>
          <p:nvPr/>
        </p:nvGrpSpPr>
        <p:grpSpPr>
          <a:xfrm>
            <a:off x="5963726" y="2642212"/>
            <a:ext cx="936069" cy="600177"/>
            <a:chOff x="1699470" y="1774348"/>
            <a:chExt cx="1404454" cy="900221"/>
          </a:xfrm>
        </p:grpSpPr>
        <p:sp>
          <p:nvSpPr>
            <p:cNvPr id="654" name="Google Shape;654;g273c9d69f73_0_697"/>
            <p:cNvSpPr/>
            <p:nvPr/>
          </p:nvSpPr>
          <p:spPr>
            <a:xfrm>
              <a:off x="1699470" y="1813792"/>
              <a:ext cx="1404453" cy="860777"/>
            </a:xfrm>
            <a:custGeom>
              <a:avLst/>
              <a:gdLst/>
              <a:ahLst/>
              <a:cxnLst/>
              <a:rect l="l" t="t" r="r" b="b"/>
              <a:pathLst>
                <a:path w="756" h="371" extrusionOk="0">
                  <a:moveTo>
                    <a:pt x="379" y="79"/>
                  </a:moveTo>
                  <a:lnTo>
                    <a:pt x="162" y="0"/>
                  </a:lnTo>
                  <a:lnTo>
                    <a:pt x="0" y="233"/>
                  </a:lnTo>
                  <a:lnTo>
                    <a:pt x="379" y="371"/>
                  </a:lnTo>
                  <a:lnTo>
                    <a:pt x="756" y="233"/>
                  </a:lnTo>
                  <a:lnTo>
                    <a:pt x="595" y="0"/>
                  </a:lnTo>
                  <a:lnTo>
                    <a:pt x="379" y="79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273c9d69f73_0_697"/>
            <p:cNvSpPr/>
            <p:nvPr/>
          </p:nvSpPr>
          <p:spPr>
            <a:xfrm>
              <a:off x="2002283" y="1774348"/>
              <a:ext cx="800688" cy="222735"/>
            </a:xfrm>
            <a:custGeom>
              <a:avLst/>
              <a:gdLst/>
              <a:ahLst/>
              <a:cxnLst/>
              <a:rect l="l" t="t" r="r" b="b"/>
              <a:pathLst>
                <a:path w="431" h="96" extrusionOk="0">
                  <a:moveTo>
                    <a:pt x="431" y="17"/>
                  </a:moveTo>
                  <a:lnTo>
                    <a:pt x="314" y="0"/>
                  </a:lnTo>
                  <a:lnTo>
                    <a:pt x="216" y="35"/>
                  </a:lnTo>
                  <a:lnTo>
                    <a:pt x="117" y="0"/>
                  </a:lnTo>
                  <a:lnTo>
                    <a:pt x="0" y="17"/>
                  </a:lnTo>
                  <a:lnTo>
                    <a:pt x="216" y="96"/>
                  </a:lnTo>
                  <a:lnTo>
                    <a:pt x="431" y="17"/>
                  </a:lnTo>
                  <a:close/>
                </a:path>
              </a:pathLst>
            </a:custGeom>
            <a:solidFill>
              <a:srgbClr val="6343AE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273c9d69f73_0_697"/>
            <p:cNvSpPr/>
            <p:nvPr/>
          </p:nvSpPr>
          <p:spPr>
            <a:xfrm>
              <a:off x="2403555" y="1813792"/>
              <a:ext cx="700369" cy="860777"/>
            </a:xfrm>
            <a:custGeom>
              <a:avLst/>
              <a:gdLst/>
              <a:ahLst/>
              <a:cxnLst/>
              <a:rect l="l" t="t" r="r" b="b"/>
              <a:pathLst>
                <a:path w="377" h="371" extrusionOk="0">
                  <a:moveTo>
                    <a:pt x="0" y="371"/>
                  </a:moveTo>
                  <a:lnTo>
                    <a:pt x="377" y="233"/>
                  </a:lnTo>
                  <a:lnTo>
                    <a:pt x="216" y="0"/>
                  </a:lnTo>
                  <a:lnTo>
                    <a:pt x="0" y="79"/>
                  </a:lnTo>
                  <a:lnTo>
                    <a:pt x="0" y="371"/>
                  </a:ln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7" name="Google Shape;657;g273c9d69f73_0_697"/>
          <p:cNvGrpSpPr/>
          <p:nvPr/>
        </p:nvGrpSpPr>
        <p:grpSpPr>
          <a:xfrm>
            <a:off x="6141695" y="2184493"/>
            <a:ext cx="534093" cy="545458"/>
            <a:chOff x="1962618" y="1038861"/>
            <a:chExt cx="801340" cy="818146"/>
          </a:xfrm>
        </p:grpSpPr>
        <p:sp>
          <p:nvSpPr>
            <p:cNvPr id="658" name="Google Shape;658;g273c9d69f73_0_697"/>
            <p:cNvSpPr/>
            <p:nvPr/>
          </p:nvSpPr>
          <p:spPr>
            <a:xfrm>
              <a:off x="2041295" y="1038861"/>
              <a:ext cx="722662" cy="816694"/>
            </a:xfrm>
            <a:custGeom>
              <a:avLst/>
              <a:gdLst/>
              <a:ahLst/>
              <a:cxnLst/>
              <a:rect l="l" t="t" r="r" b="b"/>
              <a:pathLst>
                <a:path w="389" h="352" extrusionOk="0">
                  <a:moveTo>
                    <a:pt x="389" y="282"/>
                  </a:moveTo>
                  <a:lnTo>
                    <a:pt x="195" y="0"/>
                  </a:lnTo>
                  <a:lnTo>
                    <a:pt x="0" y="282"/>
                  </a:lnTo>
                  <a:lnTo>
                    <a:pt x="195" y="352"/>
                  </a:lnTo>
                  <a:lnTo>
                    <a:pt x="389" y="282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273c9d69f73_0_697"/>
            <p:cNvSpPr/>
            <p:nvPr/>
          </p:nvSpPr>
          <p:spPr>
            <a:xfrm>
              <a:off x="2403556" y="1040313"/>
              <a:ext cx="360402" cy="816694"/>
            </a:xfrm>
            <a:custGeom>
              <a:avLst/>
              <a:gdLst/>
              <a:ahLst/>
              <a:cxnLst/>
              <a:rect l="l" t="t" r="r" b="b"/>
              <a:pathLst>
                <a:path w="194" h="352" extrusionOk="0">
                  <a:moveTo>
                    <a:pt x="0" y="352"/>
                  </a:moveTo>
                  <a:lnTo>
                    <a:pt x="194" y="282"/>
                  </a:lnTo>
                  <a:lnTo>
                    <a:pt x="0" y="0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45725" tIns="22850" rIns="45725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273c9d69f73_0_697"/>
            <p:cNvSpPr txBox="1"/>
            <p:nvPr/>
          </p:nvSpPr>
          <p:spPr>
            <a:xfrm rot="1084133">
              <a:off x="1986571" y="1487190"/>
              <a:ext cx="549394" cy="2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endParaRPr sz="600" b="1" i="0" u="none" strike="noStrike" cap="non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61" name="Google Shape;661;g273c9d69f73_0_697"/>
          <p:cNvCxnSpPr/>
          <p:nvPr/>
        </p:nvCxnSpPr>
        <p:spPr>
          <a:xfrm rot="5400000" flipH="1">
            <a:off x="5856242" y="2052983"/>
            <a:ext cx="350100" cy="325200"/>
          </a:xfrm>
          <a:prstGeom prst="bentConnector2">
            <a:avLst/>
          </a:prstGeom>
          <a:solidFill>
            <a:srgbClr val="A5A5A5"/>
          </a:solidFill>
          <a:ln w="9525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662" name="Google Shape;662;g273c9d69f73_0_697"/>
          <p:cNvCxnSpPr/>
          <p:nvPr/>
        </p:nvCxnSpPr>
        <p:spPr>
          <a:xfrm rot="5400000">
            <a:off x="5195218" y="3322759"/>
            <a:ext cx="635400" cy="448500"/>
          </a:xfrm>
          <a:prstGeom prst="bentConnector3">
            <a:avLst>
              <a:gd name="adj1" fmla="val -74"/>
            </a:avLst>
          </a:prstGeom>
          <a:solidFill>
            <a:srgbClr val="A5A5A5"/>
          </a:solidFill>
          <a:ln w="9525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663" name="Google Shape;663;g273c9d69f73_0_697"/>
          <p:cNvCxnSpPr/>
          <p:nvPr/>
        </p:nvCxnSpPr>
        <p:spPr>
          <a:xfrm rot="-5400000" flipH="1">
            <a:off x="6772579" y="3030193"/>
            <a:ext cx="1029000" cy="720000"/>
          </a:xfrm>
          <a:prstGeom prst="bentConnector3">
            <a:avLst>
              <a:gd name="adj1" fmla="val 1735"/>
            </a:avLst>
          </a:prstGeom>
          <a:solidFill>
            <a:srgbClr val="A5A5A5"/>
          </a:solidFill>
          <a:ln w="9525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</p:spPr>
      </p:cxnSp>
      <p:grpSp>
        <p:nvGrpSpPr>
          <p:cNvPr id="664" name="Google Shape;664;g273c9d69f73_0_697"/>
          <p:cNvGrpSpPr/>
          <p:nvPr/>
        </p:nvGrpSpPr>
        <p:grpSpPr>
          <a:xfrm>
            <a:off x="4996232" y="1162260"/>
            <a:ext cx="3060009" cy="500063"/>
            <a:chOff x="10768" y="2681"/>
            <a:chExt cx="5700" cy="1050"/>
          </a:xfrm>
        </p:grpSpPr>
        <p:sp>
          <p:nvSpPr>
            <p:cNvPr id="665" name="Google Shape;665;g273c9d69f73_0_697"/>
            <p:cNvSpPr txBox="1"/>
            <p:nvPr/>
          </p:nvSpPr>
          <p:spPr>
            <a:xfrm>
              <a:off x="10768" y="2681"/>
              <a:ext cx="57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VISION 2025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273c9d69f73_0_697"/>
            <p:cNvSpPr txBox="1"/>
            <p:nvPr/>
          </p:nvSpPr>
          <p:spPr>
            <a:xfrm>
              <a:off x="10768" y="3131"/>
              <a:ext cx="57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SHAPING THE FUTURE OF AI</a:t>
              </a:r>
              <a:endPara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7" name="Google Shape;667;g273c9d69f73_0_6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873" y="987713"/>
            <a:ext cx="1887595" cy="235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273c9d69f73_0_697"/>
          <p:cNvPicPr preferRelativeResize="0"/>
          <p:nvPr/>
        </p:nvPicPr>
        <p:blipFill rotWithShape="1">
          <a:blip r:embed="rId5">
            <a:alphaModFix/>
          </a:blip>
          <a:srcRect l="32429" t="1926" r="21295" b="31429"/>
          <a:stretch/>
        </p:blipFill>
        <p:spPr>
          <a:xfrm>
            <a:off x="1225306" y="1078655"/>
            <a:ext cx="1391700" cy="2004300"/>
          </a:xfrm>
          <a:prstGeom prst="round2DiagRect">
            <a:avLst>
              <a:gd name="adj1" fmla="val 22627"/>
              <a:gd name="adj2" fmla="val 0"/>
            </a:avLst>
          </a:prstGeom>
          <a:noFill/>
          <a:ln>
            <a:noFill/>
          </a:ln>
        </p:spPr>
      </p:pic>
      <p:pic>
        <p:nvPicPr>
          <p:cNvPr id="669" name="Google Shape;669;g273c9d69f73_0_697" descr="Earth globe: Asia and Australia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0444" y="2476125"/>
            <a:ext cx="122861" cy="12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273c9d69f73_0_697" descr="Artificial Intelligence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368396">
            <a:off x="6524814" y="2850145"/>
            <a:ext cx="197383" cy="197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273c9d69f73_0_697" descr="Interne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1531601">
            <a:off x="6581255" y="3218773"/>
            <a:ext cx="312388" cy="31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73c9d69f73_0_891"/>
          <p:cNvSpPr txBox="1"/>
          <p:nvPr/>
        </p:nvSpPr>
        <p:spPr>
          <a:xfrm>
            <a:off x="394335" y="142895"/>
            <a:ext cx="78867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FPT Is Shaping The Future with AI</a:t>
            </a:r>
            <a:endParaRPr sz="1100"/>
          </a:p>
        </p:txBody>
      </p:sp>
      <p:sp>
        <p:nvSpPr>
          <p:cNvPr id="678" name="Google Shape;678;g273c9d69f73_0_891"/>
          <p:cNvSpPr txBox="1"/>
          <p:nvPr/>
        </p:nvSpPr>
        <p:spPr>
          <a:xfrm>
            <a:off x="8483906" y="4548030"/>
            <a:ext cx="447000" cy="1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 b="0" i="0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900" b="0" i="0">
              <a:solidFill>
                <a:srgbClr val="B5B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9" name="Google Shape;679;g273c9d69f73_0_891"/>
          <p:cNvGrpSpPr/>
          <p:nvPr/>
        </p:nvGrpSpPr>
        <p:grpSpPr>
          <a:xfrm>
            <a:off x="772980" y="3821591"/>
            <a:ext cx="3004403" cy="495726"/>
            <a:chOff x="202" y="8311"/>
            <a:chExt cx="6347" cy="954"/>
          </a:xfrm>
        </p:grpSpPr>
        <p:pic>
          <p:nvPicPr>
            <p:cNvPr id="680" name="Google Shape;680;g273c9d69f73_0_891" descr="https://miro.medium.com/max/1127/1*-ganvHfXEbn6oYk-krRpIg.jpe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23" y="8316"/>
              <a:ext cx="2026" cy="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g273c9d69f73_0_891" descr="https://giaiphapso.com/wp-content/uploads/2020/12/amzon-machine-learning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65" y="8427"/>
              <a:ext cx="1089" cy="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g273c9d69f73_0_891" descr="https://www.drupal.org/files/project-images/cognitive.gi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04" y="8311"/>
              <a:ext cx="1123" cy="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g273c9d69f73_0_89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2" y="8486"/>
              <a:ext cx="2140" cy="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4" name="Google Shape;684;g273c9d69f73_0_891"/>
          <p:cNvSpPr txBox="1"/>
          <p:nvPr/>
        </p:nvSpPr>
        <p:spPr>
          <a:xfrm>
            <a:off x="970155" y="963767"/>
            <a:ext cx="23865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Global AI Talent Human Resources </a:t>
            </a:r>
            <a:endParaRPr sz="1100"/>
          </a:p>
        </p:txBody>
      </p:sp>
      <p:sp>
        <p:nvSpPr>
          <p:cNvPr id="685" name="Google Shape;685;g273c9d69f73_0_891"/>
          <p:cNvSpPr txBox="1"/>
          <p:nvPr/>
        </p:nvSpPr>
        <p:spPr>
          <a:xfrm>
            <a:off x="5786025" y="973292"/>
            <a:ext cx="19491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Strategic Partner</a:t>
            </a:r>
            <a:endParaRPr sz="11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273c9d69f73_0_891"/>
          <p:cNvSpPr txBox="1"/>
          <p:nvPr/>
        </p:nvSpPr>
        <p:spPr>
          <a:xfrm>
            <a:off x="-93548" y="2717606"/>
            <a:ext cx="32169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Infrastructure</a:t>
            </a:r>
            <a:endParaRPr sz="1100"/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Data Center &amp; Cloud Service</a:t>
            </a:r>
            <a:endParaRPr sz="1100"/>
          </a:p>
        </p:txBody>
      </p:sp>
      <p:sp>
        <p:nvSpPr>
          <p:cNvPr id="687" name="Google Shape;687;g273c9d69f73_0_891"/>
          <p:cNvSpPr txBox="1"/>
          <p:nvPr/>
        </p:nvSpPr>
        <p:spPr>
          <a:xfrm>
            <a:off x="435089" y="3142852"/>
            <a:ext cx="26883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NVIDIA DGX H100</a:t>
            </a:r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Full scale Cloud based AI Service</a:t>
            </a:r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r>
              <a:rPr lang="en-US" sz="9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On-premises, hybrid, multi cloud, or at the edge- create secure, future-ready cloud solutions </a:t>
            </a:r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8" name="Google Shape;688;g273c9d69f73_0_891"/>
          <p:cNvGrpSpPr/>
          <p:nvPr/>
        </p:nvGrpSpPr>
        <p:grpSpPr>
          <a:xfrm>
            <a:off x="64303" y="1404022"/>
            <a:ext cx="1984928" cy="872550"/>
            <a:chOff x="236340" y="1823667"/>
            <a:chExt cx="2646571" cy="1163400"/>
          </a:xfrm>
        </p:grpSpPr>
        <p:sp>
          <p:nvSpPr>
            <p:cNvPr id="689" name="Google Shape;689;g273c9d69f73_0_891"/>
            <p:cNvSpPr/>
            <p:nvPr/>
          </p:nvSpPr>
          <p:spPr>
            <a:xfrm>
              <a:off x="236340" y="1823667"/>
              <a:ext cx="9450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1.000 +</a:t>
              </a:r>
              <a:endParaRPr sz="9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50 +</a:t>
              </a:r>
              <a:endParaRPr sz="9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400 +</a:t>
              </a:r>
              <a:endParaRPr sz="9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180 +</a:t>
              </a:r>
              <a:endParaRPr sz="9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500 +</a:t>
              </a:r>
              <a:endParaRPr sz="9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273c9d69f73_0_891"/>
            <p:cNvSpPr/>
            <p:nvPr/>
          </p:nvSpPr>
          <p:spPr>
            <a:xfrm>
              <a:off x="1091011" y="1823667"/>
              <a:ext cx="17919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AI Professionals</a:t>
              </a:r>
              <a:endParaRPr sz="9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AI Scientists</a:t>
              </a:r>
              <a:endPara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AI Engineers</a:t>
              </a:r>
              <a:endPara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Data Analysts</a:t>
              </a:r>
              <a:endPara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Subject-matter experts</a:t>
              </a:r>
              <a:endPara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1" name="Google Shape;691;g273c9d69f73_0_891"/>
          <p:cNvSpPr txBox="1"/>
          <p:nvPr/>
        </p:nvSpPr>
        <p:spPr>
          <a:xfrm>
            <a:off x="5786024" y="3062387"/>
            <a:ext cx="324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AI Revolutionizes Software-Defined Vehicles (SDVs)</a:t>
            </a:r>
            <a:endParaRPr sz="1100"/>
          </a:p>
        </p:txBody>
      </p:sp>
      <p:pic>
        <p:nvPicPr>
          <p:cNvPr id="692" name="Google Shape;692;g273c9d69f73_0_8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1450" y="4360251"/>
            <a:ext cx="1285399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273c9d69f73_0_891"/>
          <p:cNvSpPr/>
          <p:nvPr/>
        </p:nvSpPr>
        <p:spPr>
          <a:xfrm>
            <a:off x="1489803" y="4320900"/>
            <a:ext cx="255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Invest $200 Million USD</a:t>
            </a:r>
            <a:endParaRPr sz="900" b="1" i="1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r>
              <a:rPr lang="en-US" sz="900" b="1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NVIDIA Hopper GPU accelerators</a:t>
            </a:r>
            <a:endParaRPr sz="900" b="1" i="1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r>
              <a:rPr lang="en-US" sz="9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deliver up to </a:t>
            </a:r>
            <a:r>
              <a:rPr lang="en-US" sz="900" b="1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400 teraflops </a:t>
            </a:r>
            <a:r>
              <a:rPr lang="en-US" sz="9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of performance</a:t>
            </a:r>
            <a:endParaRPr sz="900" b="0" i="1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273c9d69f73_0_891"/>
          <p:cNvSpPr txBox="1"/>
          <p:nvPr/>
        </p:nvSpPr>
        <p:spPr>
          <a:xfrm>
            <a:off x="5786025" y="2762218"/>
            <a:ext cx="2593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Emerging AI Technology</a:t>
            </a:r>
            <a:endParaRPr sz="11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5" name="Google Shape;695;g273c9d69f73_0_891"/>
          <p:cNvGrpSpPr/>
          <p:nvPr/>
        </p:nvGrpSpPr>
        <p:grpSpPr>
          <a:xfrm>
            <a:off x="3289949" y="1950925"/>
            <a:ext cx="2421326" cy="2358193"/>
            <a:chOff x="4197359" y="1918921"/>
            <a:chExt cx="3228435" cy="3144257"/>
          </a:xfrm>
        </p:grpSpPr>
        <p:sp>
          <p:nvSpPr>
            <p:cNvPr id="696" name="Google Shape;696;g273c9d69f73_0_891"/>
            <p:cNvSpPr/>
            <p:nvPr/>
          </p:nvSpPr>
          <p:spPr>
            <a:xfrm>
              <a:off x="4536211" y="1918921"/>
              <a:ext cx="1591991" cy="1469810"/>
            </a:xfrm>
            <a:custGeom>
              <a:avLst/>
              <a:gdLst/>
              <a:ahLst/>
              <a:cxnLst/>
              <a:rect l="l" t="t" r="r" b="b"/>
              <a:pathLst>
                <a:path w="1941453" h="1792451" extrusionOk="0">
                  <a:moveTo>
                    <a:pt x="972809" y="33"/>
                  </a:moveTo>
                  <a:cubicBezTo>
                    <a:pt x="1068512" y="819"/>
                    <a:pt x="1165827" y="15992"/>
                    <a:pt x="1261988" y="47067"/>
                  </a:cubicBezTo>
                  <a:cubicBezTo>
                    <a:pt x="1771395" y="205895"/>
                    <a:pt x="2056317" y="751436"/>
                    <a:pt x="1897451" y="1260722"/>
                  </a:cubicBezTo>
                  <a:cubicBezTo>
                    <a:pt x="1823199" y="1493785"/>
                    <a:pt x="1672967" y="1675056"/>
                    <a:pt x="1484745" y="1792451"/>
                  </a:cubicBezTo>
                  <a:cubicBezTo>
                    <a:pt x="1358689" y="1585284"/>
                    <a:pt x="1160106" y="1419550"/>
                    <a:pt x="906266" y="1338410"/>
                  </a:cubicBezTo>
                  <a:cubicBezTo>
                    <a:pt x="629977" y="1252090"/>
                    <a:pt x="345055" y="1291797"/>
                    <a:pt x="108483" y="1416097"/>
                  </a:cubicBezTo>
                  <a:cubicBezTo>
                    <a:pt x="-2033" y="1198572"/>
                    <a:pt x="-36569" y="930981"/>
                    <a:pt x="44591" y="677201"/>
                  </a:cubicBezTo>
                  <a:cubicBezTo>
                    <a:pt x="173670" y="263405"/>
                    <a:pt x="558100" y="-3370"/>
                    <a:pt x="972809" y="33"/>
                  </a:cubicBezTo>
                  <a:close/>
                </a:path>
              </a:pathLst>
            </a:custGeom>
            <a:gradFill>
              <a:gsLst>
                <a:gs pos="0">
                  <a:srgbClr val="8E9ED5"/>
                </a:gs>
                <a:gs pos="50000">
                  <a:srgbClr val="BBC3E2"/>
                </a:gs>
                <a:gs pos="100000">
                  <a:srgbClr val="DEE1F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1371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rPr>
                <a:t>Human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lang="en-US" sz="1200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rPr>
                <a:t>Resources</a:t>
              </a:r>
              <a:endParaRPr sz="1200" b="0" i="0" u="none" strike="noStrike" cap="none">
                <a:solidFill>
                  <a:srgbClr val="19226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273c9d69f73_0_891"/>
            <p:cNvSpPr/>
            <p:nvPr/>
          </p:nvSpPr>
          <p:spPr>
            <a:xfrm>
              <a:off x="5954086" y="2231136"/>
              <a:ext cx="1471708" cy="1592028"/>
            </a:xfrm>
            <a:custGeom>
              <a:avLst/>
              <a:gdLst/>
              <a:ahLst/>
              <a:cxnLst/>
              <a:rect l="l" t="t" r="r" b="b"/>
              <a:pathLst>
                <a:path w="1794766" h="1941497" extrusionOk="0">
                  <a:moveTo>
                    <a:pt x="829217" y="1"/>
                  </a:moveTo>
                  <a:cubicBezTo>
                    <a:pt x="924924" y="41"/>
                    <a:pt x="1022057" y="14045"/>
                    <a:pt x="1117248" y="43832"/>
                  </a:cubicBezTo>
                  <a:cubicBezTo>
                    <a:pt x="1628384" y="204425"/>
                    <a:pt x="1913308" y="750095"/>
                    <a:pt x="1747534" y="1262956"/>
                  </a:cubicBezTo>
                  <a:cubicBezTo>
                    <a:pt x="1585214" y="1772363"/>
                    <a:pt x="1041268" y="2057285"/>
                    <a:pt x="531858" y="1896692"/>
                  </a:cubicBezTo>
                  <a:cubicBezTo>
                    <a:pt x="297012" y="1822440"/>
                    <a:pt x="117423" y="1672208"/>
                    <a:pt x="0" y="1482260"/>
                  </a:cubicBezTo>
                  <a:cubicBezTo>
                    <a:pt x="207218" y="1357930"/>
                    <a:pt x="374718" y="1159347"/>
                    <a:pt x="454152" y="905507"/>
                  </a:cubicBezTo>
                  <a:cubicBezTo>
                    <a:pt x="542219" y="629219"/>
                    <a:pt x="502503" y="344296"/>
                    <a:pt x="378172" y="107724"/>
                  </a:cubicBezTo>
                  <a:cubicBezTo>
                    <a:pt x="514158" y="38652"/>
                    <a:pt x="669706" y="-67"/>
                    <a:pt x="829217" y="1"/>
                  </a:cubicBezTo>
                  <a:close/>
                </a:path>
              </a:pathLst>
            </a:custGeom>
            <a:gradFill>
              <a:gsLst>
                <a:gs pos="0">
                  <a:srgbClr val="FFA183"/>
                </a:gs>
                <a:gs pos="50000">
                  <a:srgbClr val="FFC5B3"/>
                </a:gs>
                <a:gs pos="100000">
                  <a:srgbClr val="FFE2DA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13715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rPr>
                <a:t>Partner-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rPr>
                <a:t>ship</a:t>
              </a:r>
              <a:endParaRPr sz="1200">
                <a:solidFill>
                  <a:srgbClr val="19226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273c9d69f73_0_891"/>
            <p:cNvSpPr/>
            <p:nvPr/>
          </p:nvSpPr>
          <p:spPr>
            <a:xfrm>
              <a:off x="4197359" y="3158686"/>
              <a:ext cx="1468180" cy="1591907"/>
            </a:xfrm>
            <a:custGeom>
              <a:avLst/>
              <a:gdLst/>
              <a:ahLst/>
              <a:cxnLst/>
              <a:rect l="l" t="t" r="r" b="b"/>
              <a:pathLst>
                <a:path w="1790464" h="1941350" extrusionOk="0">
                  <a:moveTo>
                    <a:pt x="967388" y="9"/>
                  </a:moveTo>
                  <a:cubicBezTo>
                    <a:pt x="1062635" y="-384"/>
                    <a:pt x="1159532" y="13419"/>
                    <a:pt x="1255337" y="42886"/>
                  </a:cubicBezTo>
                  <a:cubicBezTo>
                    <a:pt x="1490103" y="113694"/>
                    <a:pt x="1671355" y="263945"/>
                    <a:pt x="1790464" y="452191"/>
                  </a:cubicBezTo>
                  <a:cubicBezTo>
                    <a:pt x="1583318" y="578264"/>
                    <a:pt x="1417602" y="778599"/>
                    <a:pt x="1339922" y="1034198"/>
                  </a:cubicBezTo>
                  <a:cubicBezTo>
                    <a:pt x="1253611" y="1308795"/>
                    <a:pt x="1295040" y="1593754"/>
                    <a:pt x="1421054" y="1830356"/>
                  </a:cubicBezTo>
                  <a:cubicBezTo>
                    <a:pt x="1203551" y="1942613"/>
                    <a:pt x="937714" y="1977153"/>
                    <a:pt x="682234" y="1899437"/>
                  </a:cubicBezTo>
                  <a:cubicBezTo>
                    <a:pt x="171274" y="1742278"/>
                    <a:pt x="-117004" y="1198265"/>
                    <a:pt x="45260" y="685339"/>
                  </a:cubicBezTo>
                  <a:cubicBezTo>
                    <a:pt x="172892" y="269990"/>
                    <a:pt x="554650" y="1714"/>
                    <a:pt x="967388" y="9"/>
                  </a:cubicBezTo>
                  <a:close/>
                </a:path>
              </a:pathLst>
            </a:custGeom>
            <a:gradFill>
              <a:gsLst>
                <a:gs pos="0">
                  <a:srgbClr val="9AE195"/>
                </a:gs>
                <a:gs pos="50000">
                  <a:srgbClr val="C1EBBE"/>
                </a:gs>
                <a:gs pos="100000">
                  <a:srgbClr val="E0F4E0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0" tIns="0" rIns="13715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rPr>
                <a:t>Infra-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Arial"/>
                <a:buNone/>
              </a:pPr>
              <a:r>
                <a:rPr lang="en-US" sz="1200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rPr>
                <a:t>Structure</a:t>
              </a:r>
              <a:endParaRPr sz="1200" b="0" i="0" u="none" strike="noStrike" cap="none">
                <a:solidFill>
                  <a:srgbClr val="19226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273c9d69f73_0_891"/>
            <p:cNvSpPr/>
            <p:nvPr/>
          </p:nvSpPr>
          <p:spPr>
            <a:xfrm>
              <a:off x="5458063" y="3594436"/>
              <a:ext cx="1592398" cy="1468742"/>
            </a:xfrm>
            <a:custGeom>
              <a:avLst/>
              <a:gdLst/>
              <a:ahLst/>
              <a:cxnLst/>
              <a:rect l="l" t="t" r="r" b="b"/>
              <a:pathLst>
                <a:path w="1941949" h="1791149" extrusionOk="0">
                  <a:moveTo>
                    <a:pt x="453860" y="0"/>
                  </a:moveTo>
                  <a:cubicBezTo>
                    <a:pt x="579916" y="207225"/>
                    <a:pt x="778499" y="373005"/>
                    <a:pt x="1034066" y="450715"/>
                  </a:cubicBezTo>
                  <a:cubicBezTo>
                    <a:pt x="1310354" y="537059"/>
                    <a:pt x="1595277" y="495614"/>
                    <a:pt x="1831849" y="369552"/>
                  </a:cubicBezTo>
                  <a:cubicBezTo>
                    <a:pt x="1942364" y="587138"/>
                    <a:pt x="1978627" y="854804"/>
                    <a:pt x="1899194" y="1108655"/>
                  </a:cubicBezTo>
                  <a:cubicBezTo>
                    <a:pt x="1742055" y="1619810"/>
                    <a:pt x="1199839" y="1908198"/>
                    <a:pt x="685251" y="1745872"/>
                  </a:cubicBezTo>
                  <a:cubicBezTo>
                    <a:pt x="174117" y="1588726"/>
                    <a:pt x="-114259" y="1046487"/>
                    <a:pt x="42880" y="535332"/>
                  </a:cubicBezTo>
                  <a:cubicBezTo>
                    <a:pt x="115406" y="300477"/>
                    <a:pt x="265638" y="120881"/>
                    <a:pt x="453860" y="0"/>
                  </a:cubicBezTo>
                  <a:close/>
                </a:path>
              </a:pathLst>
            </a:custGeom>
            <a:gradFill>
              <a:gsLst>
                <a:gs pos="0">
                  <a:srgbClr val="DD96C8"/>
                </a:gs>
                <a:gs pos="50000">
                  <a:srgbClr val="E7BFDC"/>
                </a:gs>
                <a:gs pos="100000">
                  <a:srgbClr val="F2E0E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0" tIns="0" rIns="13715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rPr>
                <a:t>Technology</a:t>
              </a:r>
              <a:endParaRPr sz="1200">
                <a:solidFill>
                  <a:srgbClr val="19226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0" name="Google Shape;700;g273c9d69f73_0_891"/>
          <p:cNvSpPr/>
          <p:nvPr/>
        </p:nvSpPr>
        <p:spPr>
          <a:xfrm>
            <a:off x="7813254" y="3407261"/>
            <a:ext cx="935700" cy="295200"/>
          </a:xfrm>
          <a:prstGeom prst="rect">
            <a:avLst/>
          </a:prstGeom>
          <a:gradFill>
            <a:gsLst>
              <a:gs pos="0">
                <a:srgbClr val="DD96C8"/>
              </a:gs>
              <a:gs pos="50000">
                <a:srgbClr val="E7BFDC"/>
              </a:gs>
              <a:gs pos="100000">
                <a:srgbClr val="F2E0ED"/>
              </a:gs>
            </a:gsLst>
            <a:lin ang="16200038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Code Model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g273c9d69f73_0_891" descr="No photo description available."/>
          <p:cNvPicPr preferRelativeResize="0"/>
          <p:nvPr/>
        </p:nvPicPr>
        <p:blipFill rotWithShape="1">
          <a:blip r:embed="rId8">
            <a:alphaModFix/>
          </a:blip>
          <a:srcRect t="29331" b="48944"/>
          <a:stretch/>
        </p:blipFill>
        <p:spPr>
          <a:xfrm>
            <a:off x="5500918" y="4095851"/>
            <a:ext cx="1736921" cy="374777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273c9d69f73_0_891"/>
          <p:cNvSpPr/>
          <p:nvPr/>
        </p:nvSpPr>
        <p:spPr>
          <a:xfrm>
            <a:off x="5500919" y="3822050"/>
            <a:ext cx="1473000" cy="23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Code Summarization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Microsoft Benchmark No 1</a:t>
            </a:r>
            <a:endParaRPr sz="7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g273c9d69f73_0_891" descr="A close up of a documen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 b="22378"/>
          <a:stretch/>
        </p:blipFill>
        <p:spPr>
          <a:xfrm>
            <a:off x="7341471" y="4073434"/>
            <a:ext cx="1124349" cy="59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273c9d69f73_0_8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30502" y="4073435"/>
            <a:ext cx="450261" cy="635269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273c9d69f73_0_891"/>
          <p:cNvSpPr/>
          <p:nvPr/>
        </p:nvSpPr>
        <p:spPr>
          <a:xfrm>
            <a:off x="5500918" y="4477517"/>
            <a:ext cx="16485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https://microsoft.github.io/CodeXGLUE/</a:t>
            </a:r>
            <a:endParaRPr sz="1100"/>
          </a:p>
        </p:txBody>
      </p:sp>
      <p:sp>
        <p:nvSpPr>
          <p:cNvPr id="706" name="Google Shape;706;g273c9d69f73_0_891"/>
          <p:cNvSpPr/>
          <p:nvPr/>
        </p:nvSpPr>
        <p:spPr>
          <a:xfrm>
            <a:off x="7299521" y="3794192"/>
            <a:ext cx="998400" cy="23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 Patent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3D Point Cloud</a:t>
            </a:r>
            <a:endParaRPr sz="1100"/>
          </a:p>
        </p:txBody>
      </p:sp>
      <p:sp>
        <p:nvSpPr>
          <p:cNvPr id="707" name="Google Shape;707;g273c9d69f73_0_891"/>
          <p:cNvSpPr/>
          <p:nvPr/>
        </p:nvSpPr>
        <p:spPr>
          <a:xfrm>
            <a:off x="8465820" y="3794192"/>
            <a:ext cx="681000" cy="23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Japan Patent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ViT</a:t>
            </a:r>
            <a:endParaRPr sz="7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273c9d69f73_0_891"/>
          <p:cNvSpPr/>
          <p:nvPr/>
        </p:nvSpPr>
        <p:spPr>
          <a:xfrm>
            <a:off x="5786024" y="3407261"/>
            <a:ext cx="935700" cy="295200"/>
          </a:xfrm>
          <a:prstGeom prst="rect">
            <a:avLst/>
          </a:prstGeom>
          <a:gradFill>
            <a:gsLst>
              <a:gs pos="0">
                <a:srgbClr val="DD96C8"/>
              </a:gs>
              <a:gs pos="50000">
                <a:srgbClr val="E7BFDC"/>
              </a:gs>
              <a:gs pos="100000">
                <a:srgbClr val="F2E0ED"/>
              </a:gs>
            </a:gsLst>
            <a:lin ang="16200038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Language Model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273c9d69f73_0_891"/>
          <p:cNvSpPr/>
          <p:nvPr/>
        </p:nvSpPr>
        <p:spPr>
          <a:xfrm>
            <a:off x="6799639" y="3407261"/>
            <a:ext cx="935700" cy="295200"/>
          </a:xfrm>
          <a:prstGeom prst="rect">
            <a:avLst/>
          </a:prstGeom>
          <a:gradFill>
            <a:gsLst>
              <a:gs pos="0">
                <a:srgbClr val="DD96C8"/>
              </a:gs>
              <a:gs pos="50000">
                <a:srgbClr val="E7BFDC"/>
              </a:gs>
              <a:gs pos="100000">
                <a:srgbClr val="F2E0ED"/>
              </a:gs>
            </a:gsLst>
            <a:lin ang="16200038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Vision Model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g273c9d69f73_0_8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18653" y="1182940"/>
            <a:ext cx="2158663" cy="118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273c9d69f73_0_891" descr="Logos &amp; Brand Guidelines | NVIDIA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84850" y="3962301"/>
            <a:ext cx="399637" cy="30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2" name="Google Shape;712;g273c9d69f73_0_891"/>
          <p:cNvGrpSpPr/>
          <p:nvPr/>
        </p:nvGrpSpPr>
        <p:grpSpPr>
          <a:xfrm>
            <a:off x="5881876" y="2363887"/>
            <a:ext cx="3120732" cy="379692"/>
            <a:chOff x="7836472" y="2777227"/>
            <a:chExt cx="4160976" cy="506256"/>
          </a:xfrm>
        </p:grpSpPr>
        <p:pic>
          <p:nvPicPr>
            <p:cNvPr id="713" name="Google Shape;713;g273c9d69f73_0_891" descr="Logos &amp; Wordmarks | Brand and Style Guidelines | University of Arkansas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945977" y="2791672"/>
              <a:ext cx="285514" cy="207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g273c9d69f73_0_891" descr="Indiana University Logo , symbol, meaning, history, PNG, brand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836472" y="2779469"/>
              <a:ext cx="394574" cy="212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g273c9d69f73_0_89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201539" y="2777227"/>
              <a:ext cx="224540" cy="2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g273c9d69f73_0_891" descr="Rice University short logo transparent PNG - Stick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729732" y="2811579"/>
              <a:ext cx="336957" cy="14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g273c9d69f73_0_891" descr="Adobe Systems png images | PNGWi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457922" y="2782243"/>
              <a:ext cx="220833" cy="210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g273c9d69f73_0_891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9720518" y="2851243"/>
              <a:ext cx="351592" cy="96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g273c9d69f73_0_891" descr="University of Warwick Joint Award - Graduate Research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1704926" y="2818404"/>
              <a:ext cx="283239" cy="180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g273c9d69f73_0_891" descr="The University of Chicago - data.or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9136541" y="2838245"/>
              <a:ext cx="527673" cy="105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g273c9d69f73_0_891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11760090" y="3056301"/>
              <a:ext cx="237358" cy="227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g273c9d69f73_0_891" descr="University College Cork - Wikipedia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8425917" y="3052545"/>
              <a:ext cx="258123" cy="117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g273c9d69f73_0_891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10588170" y="2833176"/>
              <a:ext cx="197920" cy="189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g273c9d69f73_0_891" descr="Download National University of Singapore (NUS) Logo in SVG Vector or PNG  File Format - Logo.wine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11260814" y="2791597"/>
              <a:ext cx="389023" cy="248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g273c9d69f73_0_891" descr="University of Liverpool logo horizontal transparent PNG - StickPNG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9136513" y="3047576"/>
              <a:ext cx="374951" cy="9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g273c9d69f73_0_891" descr="Singapore Management University - SMU Logo PNG Vector (EPS) Free Downloa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7939327" y="3029940"/>
              <a:ext cx="412030" cy="155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g273c9d69f73_0_891" descr="mcgill-university-logo-png-transparent cropped - Study Architecture |  Architecture Schools and Student Information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0100728" y="2808459"/>
              <a:ext cx="451757" cy="155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g273c9d69f73_0_891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9619991" y="3018071"/>
              <a:ext cx="384969" cy="150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g273c9d69f73_0_891" descr="Singapore University of Technology &amp; Design Library | SUTD Library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8763453" y="3052456"/>
              <a:ext cx="269506" cy="9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g273c9d69f73_0_891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10925833" y="3075341"/>
              <a:ext cx="291380" cy="170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g273c9d69f73_0_891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10100708" y="3040237"/>
              <a:ext cx="114637" cy="161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g273c9d69f73_0_891" descr="VIETNAM NATIONAL UNIVERSITY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10320605" y="3040841"/>
              <a:ext cx="168593" cy="16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g273c9d69f73_0_891" descr="Ton Duc Thang University | Times Higher Education (THE)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10588107" y="3026836"/>
              <a:ext cx="183538" cy="175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g273c9d69f73_0_891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11284862" y="3102986"/>
              <a:ext cx="421439" cy="1133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5" name="Google Shape;735;g273c9d69f73_0_891" descr="FPT - Landing AI partnership announcement ceremony took place at FPT Techday 2023 in Hanoi (Photo: Business Wire)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6827383" y="1355930"/>
            <a:ext cx="1248944" cy="73684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736" name="Google Shape;736;g273c9d69f73_0_891" descr="FPT and Mila Renew Strategic Partnership, Advancing Responsible AI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921582" y="1447423"/>
            <a:ext cx="1026712" cy="51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273c9d69f73_0_891" descr="Home - Mirafox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8036655" y="1080601"/>
            <a:ext cx="1008854" cy="46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273c9d69f73_0_891" descr="A purple logo with dots and lines&#10;&#10;Description automatically generated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6145574" y="1247592"/>
            <a:ext cx="445383" cy="12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273c9d69f73_0_891" descr="A screenshot of a computer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 l="9258" t="24958" r="8592" b="21298"/>
          <a:stretch/>
        </p:blipFill>
        <p:spPr>
          <a:xfrm>
            <a:off x="8004484" y="1464341"/>
            <a:ext cx="1039862" cy="4474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sp>
        <p:nvSpPr>
          <p:cNvPr id="740" name="Google Shape;740;g273c9d69f73_0_891"/>
          <p:cNvSpPr txBox="1"/>
          <p:nvPr/>
        </p:nvSpPr>
        <p:spPr>
          <a:xfrm>
            <a:off x="2154958" y="2363891"/>
            <a:ext cx="1415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45 </a:t>
            </a:r>
            <a:r>
              <a:rPr lang="en-US" sz="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Top-tier *Publications</a:t>
            </a:r>
            <a:endParaRPr sz="7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273c9d69f73_0_891"/>
          <p:cNvSpPr txBox="1"/>
          <p:nvPr/>
        </p:nvSpPr>
        <p:spPr>
          <a:xfrm>
            <a:off x="339024" y="2346080"/>
            <a:ext cx="1136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9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50+ </a:t>
            </a:r>
            <a:r>
              <a:rPr lang="en-US" sz="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Ph.D.</a:t>
            </a:r>
            <a:endParaRPr sz="7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g273c9d69f73_0_891"/>
          <p:cNvSpPr txBox="1"/>
          <p:nvPr/>
        </p:nvSpPr>
        <p:spPr>
          <a:xfrm>
            <a:off x="1018892" y="2351662"/>
            <a:ext cx="10197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65 </a:t>
            </a:r>
            <a:r>
              <a:rPr lang="en-US" sz="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Accepted Papers</a:t>
            </a:r>
            <a:endParaRPr sz="7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g273c9d69f73_0_891" descr="Landing AI Company Profile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6986726" y="1120378"/>
            <a:ext cx="809625" cy="440531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273c9d69f73_0_891"/>
          <p:cNvSpPr/>
          <p:nvPr/>
        </p:nvSpPr>
        <p:spPr>
          <a:xfrm>
            <a:off x="4186694" y="2810500"/>
            <a:ext cx="670500" cy="6372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g273c9d69f73_0_891" descr="A logo with text overlay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4170557" y="2773719"/>
            <a:ext cx="675148" cy="67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73c9d69f73_0_964"/>
          <p:cNvSpPr/>
          <p:nvPr/>
        </p:nvSpPr>
        <p:spPr>
          <a:xfrm>
            <a:off x="870646" y="777233"/>
            <a:ext cx="2407200" cy="2724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g273c9d69f73_0_964"/>
          <p:cNvSpPr/>
          <p:nvPr/>
        </p:nvSpPr>
        <p:spPr>
          <a:xfrm>
            <a:off x="3356133" y="777233"/>
            <a:ext cx="2268000" cy="2715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73c9d69f73_0_964"/>
          <p:cNvSpPr/>
          <p:nvPr/>
        </p:nvSpPr>
        <p:spPr>
          <a:xfrm>
            <a:off x="1" y="3598631"/>
            <a:ext cx="9144000" cy="1544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754" name="Google Shape;754;g273c9d69f73_0_964"/>
          <p:cNvSpPr txBox="1"/>
          <p:nvPr/>
        </p:nvSpPr>
        <p:spPr>
          <a:xfrm>
            <a:off x="3226496" y="1688270"/>
            <a:ext cx="21927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Public Sector</a:t>
            </a:r>
            <a:endParaRPr sz="1100"/>
          </a:p>
          <a:p>
            <a:pPr marL="3429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Migration &amp; Modernization Competency</a:t>
            </a:r>
            <a:endParaRPr sz="1100"/>
          </a:p>
          <a:p>
            <a:pPr marL="3429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Marketplace Seller</a:t>
            </a:r>
            <a:endParaRPr sz="1100"/>
          </a:p>
          <a:p>
            <a:pPr marL="3429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Solution Provider</a:t>
            </a:r>
            <a:endParaRPr sz="1100"/>
          </a:p>
          <a:p>
            <a:pPr marL="3429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Service Partner</a:t>
            </a:r>
            <a:endParaRPr sz="900" b="0" i="0" u="none" strike="noStrike" cap="none">
              <a:solidFill>
                <a:srgbClr val="0B0A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273c9d69f73_0_964"/>
          <p:cNvSpPr txBox="1"/>
          <p:nvPr/>
        </p:nvSpPr>
        <p:spPr>
          <a:xfrm>
            <a:off x="3293993" y="2998186"/>
            <a:ext cx="2383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600+ AWS experts</a:t>
            </a:r>
            <a:endParaRPr sz="1100"/>
          </a:p>
          <a:p>
            <a:pPr marL="342900" marR="0" lvl="1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100+ AI associates and professionals</a:t>
            </a:r>
            <a:endParaRPr sz="1100"/>
          </a:p>
        </p:txBody>
      </p:sp>
      <p:sp>
        <p:nvSpPr>
          <p:cNvPr id="756" name="Google Shape;756;g273c9d69f73_0_964"/>
          <p:cNvSpPr txBox="1"/>
          <p:nvPr/>
        </p:nvSpPr>
        <p:spPr>
          <a:xfrm>
            <a:off x="868690" y="1666789"/>
            <a:ext cx="23577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AI and Machine Learning on Microsoft Azure specialization</a:t>
            </a:r>
            <a:endParaRPr sz="1100"/>
          </a:p>
          <a:p>
            <a:pPr marL="3429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Gold Application Development</a:t>
            </a:r>
            <a:endParaRPr sz="1100"/>
          </a:p>
          <a:p>
            <a:pPr marL="3429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Gold DevOps</a:t>
            </a:r>
            <a:endParaRPr sz="1100"/>
          </a:p>
          <a:p>
            <a:pPr marL="3429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Gold Cloud Platform</a:t>
            </a:r>
            <a:endParaRPr sz="1100"/>
          </a:p>
          <a:p>
            <a:pPr marL="3429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Gold Data Analytics</a:t>
            </a:r>
            <a:endParaRPr sz="1100"/>
          </a:p>
        </p:txBody>
      </p:sp>
      <p:sp>
        <p:nvSpPr>
          <p:cNvPr id="757" name="Google Shape;757;g273c9d69f73_0_964"/>
          <p:cNvSpPr txBox="1"/>
          <p:nvPr/>
        </p:nvSpPr>
        <p:spPr>
          <a:xfrm>
            <a:off x="861188" y="2998186"/>
            <a:ext cx="2365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2,800 experienced experts in Microsoft</a:t>
            </a:r>
            <a:endParaRPr sz="900" b="0" i="0" u="none" strike="noStrike" cap="none">
              <a:solidFill>
                <a:srgbClr val="08070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500+ Microsoft AI &amp; Data Certifications</a:t>
            </a:r>
            <a:endParaRPr sz="900" b="0" i="0" u="none" strike="noStrike" cap="none">
              <a:solidFill>
                <a:srgbClr val="0807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g273c9d69f73_0_964"/>
          <p:cNvCxnSpPr/>
          <p:nvPr/>
        </p:nvCxnSpPr>
        <p:spPr>
          <a:xfrm rot="10800000" flipH="1">
            <a:off x="1027592" y="1654175"/>
            <a:ext cx="2078400" cy="1290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9" name="Google Shape;759;g273c9d69f73_0_964"/>
          <p:cNvCxnSpPr/>
          <p:nvPr/>
        </p:nvCxnSpPr>
        <p:spPr>
          <a:xfrm rot="10800000" flipH="1">
            <a:off x="1027592" y="2964974"/>
            <a:ext cx="2145300" cy="2190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0" name="Google Shape;760;g273c9d69f73_0_964"/>
          <p:cNvCxnSpPr/>
          <p:nvPr/>
        </p:nvCxnSpPr>
        <p:spPr>
          <a:xfrm>
            <a:off x="1924956" y="896565"/>
            <a:ext cx="0" cy="50130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1" name="Google Shape;761;g273c9d69f73_0_964"/>
          <p:cNvSpPr txBox="1"/>
          <p:nvPr/>
        </p:nvSpPr>
        <p:spPr>
          <a:xfrm>
            <a:off x="1011499" y="1458929"/>
            <a:ext cx="165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Partnership status</a:t>
            </a:r>
            <a:endParaRPr sz="1100"/>
          </a:p>
        </p:txBody>
      </p:sp>
      <p:sp>
        <p:nvSpPr>
          <p:cNvPr id="762" name="Google Shape;762;g273c9d69f73_0_964"/>
          <p:cNvSpPr txBox="1"/>
          <p:nvPr/>
        </p:nvSpPr>
        <p:spPr>
          <a:xfrm>
            <a:off x="1027592" y="2750167"/>
            <a:ext cx="165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100"/>
          </a:p>
        </p:txBody>
      </p:sp>
      <p:sp>
        <p:nvSpPr>
          <p:cNvPr id="763" name="Google Shape;763;g273c9d69f73_0_964"/>
          <p:cNvSpPr txBox="1"/>
          <p:nvPr/>
        </p:nvSpPr>
        <p:spPr>
          <a:xfrm>
            <a:off x="3482176" y="2757376"/>
            <a:ext cx="165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100"/>
          </a:p>
        </p:txBody>
      </p:sp>
      <p:sp>
        <p:nvSpPr>
          <p:cNvPr id="764" name="Google Shape;764;g273c9d69f73_0_964"/>
          <p:cNvSpPr txBox="1"/>
          <p:nvPr/>
        </p:nvSpPr>
        <p:spPr>
          <a:xfrm>
            <a:off x="3418866" y="1472959"/>
            <a:ext cx="165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Partnership status</a:t>
            </a:r>
            <a:endParaRPr sz="1100"/>
          </a:p>
        </p:txBody>
      </p:sp>
      <p:cxnSp>
        <p:nvCxnSpPr>
          <p:cNvPr id="765" name="Google Shape;765;g273c9d69f73_0_964"/>
          <p:cNvCxnSpPr/>
          <p:nvPr/>
        </p:nvCxnSpPr>
        <p:spPr>
          <a:xfrm>
            <a:off x="3440552" y="1660544"/>
            <a:ext cx="20904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66" name="Google Shape;766;g273c9d69f73_0_964"/>
          <p:cNvCxnSpPr/>
          <p:nvPr/>
        </p:nvCxnSpPr>
        <p:spPr>
          <a:xfrm>
            <a:off x="3461603" y="2986873"/>
            <a:ext cx="20904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7" name="Google Shape;767;g273c9d69f73_0_964"/>
          <p:cNvSpPr txBox="1"/>
          <p:nvPr/>
        </p:nvSpPr>
        <p:spPr>
          <a:xfrm>
            <a:off x="5622547" y="4361018"/>
            <a:ext cx="155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709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20+ Certifications</a:t>
            </a:r>
            <a:endParaRPr sz="1100"/>
          </a:p>
        </p:txBody>
      </p:sp>
      <p:cxnSp>
        <p:nvCxnSpPr>
          <p:cNvPr id="768" name="Google Shape;768;g273c9d69f73_0_964"/>
          <p:cNvCxnSpPr/>
          <p:nvPr/>
        </p:nvCxnSpPr>
        <p:spPr>
          <a:xfrm>
            <a:off x="5625493" y="4332364"/>
            <a:ext cx="1162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9" name="Google Shape;769;g273c9d69f73_0_964"/>
          <p:cNvSpPr txBox="1"/>
          <p:nvPr/>
        </p:nvSpPr>
        <p:spPr>
          <a:xfrm>
            <a:off x="5625737" y="4113302"/>
            <a:ext cx="155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100"/>
          </a:p>
        </p:txBody>
      </p:sp>
      <p:pic>
        <p:nvPicPr>
          <p:cNvPr id="770" name="Google Shape;770;g273c9d69f73_0_9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222" y="1060658"/>
            <a:ext cx="850711" cy="18189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273c9d69f73_0_964"/>
          <p:cNvSpPr txBox="1">
            <a:spLocks noGrp="1"/>
          </p:cNvSpPr>
          <p:nvPr>
            <p:ph type="title"/>
          </p:nvPr>
        </p:nvSpPr>
        <p:spPr>
          <a:xfrm>
            <a:off x="282892" y="92869"/>
            <a:ext cx="55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/>
              <a:t>Partnership &amp; Certifications</a:t>
            </a:r>
            <a:endParaRPr/>
          </a:p>
        </p:txBody>
      </p:sp>
      <p:sp>
        <p:nvSpPr>
          <p:cNvPr id="772" name="Google Shape;772;g273c9d69f73_0_964"/>
          <p:cNvSpPr txBox="1">
            <a:spLocks noGrp="1"/>
          </p:cNvSpPr>
          <p:nvPr>
            <p:ph type="sldNum" idx="4294967295"/>
          </p:nvPr>
        </p:nvSpPr>
        <p:spPr>
          <a:xfrm>
            <a:off x="8651081" y="4841081"/>
            <a:ext cx="492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6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273c9d69f73_0_964"/>
          <p:cNvSpPr txBox="1"/>
          <p:nvPr/>
        </p:nvSpPr>
        <p:spPr>
          <a:xfrm>
            <a:off x="2615569" y="4355494"/>
            <a:ext cx="1421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10+ Certifications</a:t>
            </a:r>
            <a:endParaRPr sz="1100"/>
          </a:p>
        </p:txBody>
      </p:sp>
      <p:cxnSp>
        <p:nvCxnSpPr>
          <p:cNvPr id="774" name="Google Shape;774;g273c9d69f73_0_964"/>
          <p:cNvCxnSpPr/>
          <p:nvPr/>
        </p:nvCxnSpPr>
        <p:spPr>
          <a:xfrm>
            <a:off x="2595781" y="4332364"/>
            <a:ext cx="1294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5" name="Google Shape;775;g273c9d69f73_0_964"/>
          <p:cNvSpPr txBox="1"/>
          <p:nvPr/>
        </p:nvSpPr>
        <p:spPr>
          <a:xfrm>
            <a:off x="2615569" y="4107779"/>
            <a:ext cx="1294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100"/>
          </a:p>
        </p:txBody>
      </p:sp>
      <p:cxnSp>
        <p:nvCxnSpPr>
          <p:cNvPr id="776" name="Google Shape;776;g273c9d69f73_0_964"/>
          <p:cNvCxnSpPr/>
          <p:nvPr/>
        </p:nvCxnSpPr>
        <p:spPr>
          <a:xfrm>
            <a:off x="4190693" y="4326840"/>
            <a:ext cx="11481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7" name="Google Shape;777;g273c9d69f73_0_964"/>
          <p:cNvSpPr txBox="1"/>
          <p:nvPr/>
        </p:nvSpPr>
        <p:spPr>
          <a:xfrm>
            <a:off x="4192331" y="4107779"/>
            <a:ext cx="924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100"/>
          </a:p>
        </p:txBody>
      </p:sp>
      <p:sp>
        <p:nvSpPr>
          <p:cNvPr id="778" name="Google Shape;778;g273c9d69f73_0_964"/>
          <p:cNvSpPr txBox="1"/>
          <p:nvPr/>
        </p:nvSpPr>
        <p:spPr>
          <a:xfrm>
            <a:off x="4190585" y="4355494"/>
            <a:ext cx="125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900" b="0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0+ Certifications</a:t>
            </a:r>
            <a:endParaRPr sz="1100"/>
          </a:p>
        </p:txBody>
      </p:sp>
      <p:sp>
        <p:nvSpPr>
          <p:cNvPr id="779" name="Google Shape;779;g273c9d69f73_0_964"/>
          <p:cNvSpPr txBox="1"/>
          <p:nvPr/>
        </p:nvSpPr>
        <p:spPr>
          <a:xfrm>
            <a:off x="1111636" y="4355494"/>
            <a:ext cx="999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170+ Certifications</a:t>
            </a:r>
            <a:endParaRPr sz="1100"/>
          </a:p>
        </p:txBody>
      </p:sp>
      <p:sp>
        <p:nvSpPr>
          <p:cNvPr id="780" name="Google Shape;780;g273c9d69f73_0_964"/>
          <p:cNvSpPr txBox="1"/>
          <p:nvPr/>
        </p:nvSpPr>
        <p:spPr>
          <a:xfrm>
            <a:off x="1111636" y="4107779"/>
            <a:ext cx="999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100"/>
          </a:p>
        </p:txBody>
      </p:sp>
      <p:pic>
        <p:nvPicPr>
          <p:cNvPr id="781" name="Google Shape;781;g273c9d69f73_0_964"/>
          <p:cNvPicPr preferRelativeResize="0"/>
          <p:nvPr/>
        </p:nvPicPr>
        <p:blipFill rotWithShape="1">
          <a:blip r:embed="rId4">
            <a:alphaModFix/>
          </a:blip>
          <a:srcRect r="55245"/>
          <a:stretch/>
        </p:blipFill>
        <p:spPr>
          <a:xfrm>
            <a:off x="3557354" y="850638"/>
            <a:ext cx="587285" cy="57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g273c9d69f73_0_964" descr="dataiku-logo-transparent - Big Data Week Lond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1636" y="3788516"/>
            <a:ext cx="766945" cy="25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g273c9d69f73_0_964" descr="Squirro - Infocomm Media Development Authorit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5781" y="3718727"/>
            <a:ext cx="808525" cy="42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273c9d69f73_0_9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8414" y="3852113"/>
            <a:ext cx="647287" cy="1603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5" name="Google Shape;785;g273c9d69f73_0_964"/>
          <p:cNvCxnSpPr/>
          <p:nvPr/>
        </p:nvCxnSpPr>
        <p:spPr>
          <a:xfrm>
            <a:off x="1081958" y="4328304"/>
            <a:ext cx="1294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6" name="Google Shape;786;g273c9d69f73_0_964"/>
          <p:cNvSpPr/>
          <p:nvPr/>
        </p:nvSpPr>
        <p:spPr>
          <a:xfrm>
            <a:off x="5755715" y="789811"/>
            <a:ext cx="2532600" cy="2715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273c9d69f73_0_964"/>
          <p:cNvSpPr txBox="1"/>
          <p:nvPr/>
        </p:nvSpPr>
        <p:spPr>
          <a:xfrm>
            <a:off x="5823404" y="1480521"/>
            <a:ext cx="165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Partnership status</a:t>
            </a:r>
            <a:endParaRPr sz="1100"/>
          </a:p>
        </p:txBody>
      </p:sp>
      <p:cxnSp>
        <p:nvCxnSpPr>
          <p:cNvPr id="788" name="Google Shape;788;g273c9d69f73_0_964"/>
          <p:cNvCxnSpPr/>
          <p:nvPr/>
        </p:nvCxnSpPr>
        <p:spPr>
          <a:xfrm>
            <a:off x="5845089" y="1668105"/>
            <a:ext cx="20904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9" name="Google Shape;789;g273c9d69f73_0_964"/>
          <p:cNvSpPr txBox="1"/>
          <p:nvPr/>
        </p:nvSpPr>
        <p:spPr>
          <a:xfrm>
            <a:off x="5823404" y="2742405"/>
            <a:ext cx="165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100"/>
          </a:p>
        </p:txBody>
      </p:sp>
      <p:cxnSp>
        <p:nvCxnSpPr>
          <p:cNvPr id="790" name="Google Shape;790;g273c9d69f73_0_964"/>
          <p:cNvCxnSpPr/>
          <p:nvPr/>
        </p:nvCxnSpPr>
        <p:spPr>
          <a:xfrm>
            <a:off x="5802830" y="2971902"/>
            <a:ext cx="20904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1" name="Google Shape;791;g273c9d69f73_0_964"/>
          <p:cNvSpPr txBox="1"/>
          <p:nvPr/>
        </p:nvSpPr>
        <p:spPr>
          <a:xfrm>
            <a:off x="5619389" y="3023111"/>
            <a:ext cx="2383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8,800+ NVIDIA Certifications</a:t>
            </a:r>
            <a:endParaRPr sz="1100"/>
          </a:p>
        </p:txBody>
      </p:sp>
      <p:sp>
        <p:nvSpPr>
          <p:cNvPr id="792" name="Google Shape;792;g273c9d69f73_0_964"/>
          <p:cNvSpPr txBox="1"/>
          <p:nvPr/>
        </p:nvSpPr>
        <p:spPr>
          <a:xfrm>
            <a:off x="5619388" y="1694075"/>
            <a:ext cx="266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Service Delivery Partner / Global SI</a:t>
            </a:r>
            <a:endParaRPr sz="1100"/>
          </a:p>
          <a:p>
            <a:pPr marL="3429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Cloud Partner (NCP)</a:t>
            </a:r>
            <a:endParaRPr sz="1100"/>
          </a:p>
          <a:p>
            <a:pPr marL="3429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B0A0C"/>
                </a:solidFill>
                <a:latin typeface="Arial"/>
                <a:ea typeface="Arial"/>
                <a:cs typeface="Arial"/>
                <a:sym typeface="Arial"/>
              </a:rPr>
              <a:t>Global Network</a:t>
            </a:r>
            <a:endParaRPr sz="900" b="0" i="0" u="none" strike="noStrike" cap="none">
              <a:solidFill>
                <a:srgbClr val="0B0A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B0A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g273c9d69f73_0_964" descr="File:Nvidia logo.svg - Wikipedi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71058" y="956767"/>
            <a:ext cx="644513" cy="47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273c9d69f73_0_964" descr="Landing AI Company Profil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15961" y="3723134"/>
            <a:ext cx="809625" cy="440531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273c9d69f73_0_964"/>
          <p:cNvSpPr txBox="1"/>
          <p:nvPr/>
        </p:nvSpPr>
        <p:spPr>
          <a:xfrm>
            <a:off x="6929493" y="4082843"/>
            <a:ext cx="1555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228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100"/>
          </a:p>
        </p:txBody>
      </p:sp>
      <p:sp>
        <p:nvSpPr>
          <p:cNvPr id="796" name="Google Shape;796;g273c9d69f73_0_964"/>
          <p:cNvSpPr txBox="1"/>
          <p:nvPr/>
        </p:nvSpPr>
        <p:spPr>
          <a:xfrm>
            <a:off x="6929493" y="4361018"/>
            <a:ext cx="1559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709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en-US" sz="900" b="0" i="0" u="none" strike="noStrike" cap="none">
                <a:solidFill>
                  <a:srgbClr val="080709"/>
                </a:solidFill>
                <a:latin typeface="Arial"/>
                <a:ea typeface="Arial"/>
                <a:cs typeface="Arial"/>
                <a:sym typeface="Arial"/>
              </a:rPr>
              <a:t>+ Certifications</a:t>
            </a:r>
            <a:endParaRPr sz="1100"/>
          </a:p>
        </p:txBody>
      </p:sp>
      <p:cxnSp>
        <p:nvCxnSpPr>
          <p:cNvPr id="797" name="Google Shape;797;g273c9d69f73_0_964"/>
          <p:cNvCxnSpPr/>
          <p:nvPr/>
        </p:nvCxnSpPr>
        <p:spPr>
          <a:xfrm>
            <a:off x="6910699" y="4332364"/>
            <a:ext cx="1162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98" name="Google Shape;798;g273c9d69f73_0_964" descr="File:Databricks Logo.png - Wikimedia Common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2069" y="3685079"/>
            <a:ext cx="748256" cy="39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273c9d69f73_0_964" descr="https://miro.medium.com/max/1127/1*-ganvHfXEbn6oYk-krRpIg.jpe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03077" y="916403"/>
            <a:ext cx="1082296" cy="50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0" name="Google Shape;800;g273c9d69f73_0_964"/>
          <p:cNvCxnSpPr/>
          <p:nvPr/>
        </p:nvCxnSpPr>
        <p:spPr>
          <a:xfrm>
            <a:off x="4322771" y="948122"/>
            <a:ext cx="0" cy="50130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01" name="Google Shape;801;g273c9d69f73_0_964" descr="https://giaiphapso.com/wp-content/uploads/2020/12/amzon-machine-learning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76876" y="973110"/>
            <a:ext cx="652470" cy="412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73c9d69f73_0_1019"/>
          <p:cNvSpPr txBox="1">
            <a:spLocks noGrp="1"/>
          </p:cNvSpPr>
          <p:nvPr>
            <p:ph type="title"/>
          </p:nvPr>
        </p:nvSpPr>
        <p:spPr>
          <a:xfrm>
            <a:off x="282892" y="92869"/>
            <a:ext cx="55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7142"/>
              <a:buFont typeface="Arial"/>
              <a:buNone/>
            </a:pPr>
            <a:r>
              <a:rPr lang="en-US"/>
              <a:t>Our clients and Hundreds of On-going projects</a:t>
            </a:r>
            <a:endParaRPr/>
          </a:p>
        </p:txBody>
      </p:sp>
      <p:sp>
        <p:nvSpPr>
          <p:cNvPr id="808" name="Google Shape;808;g273c9d69f73_0_1019"/>
          <p:cNvSpPr txBox="1"/>
          <p:nvPr/>
        </p:nvSpPr>
        <p:spPr>
          <a:xfrm>
            <a:off x="234419" y="955859"/>
            <a:ext cx="4423200" cy="360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50800" dir="10800000" algn="ctr" rotWithShape="0">
              <a:srgbClr val="313390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226D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19226D"/>
                </a:solidFill>
                <a:latin typeface="Arial"/>
                <a:ea typeface="Arial"/>
                <a:cs typeface="Arial"/>
                <a:sym typeface="Arial"/>
              </a:rPr>
              <a:t>We provide AI services to customers in different industries world-wide</a:t>
            </a:r>
            <a:endParaRPr sz="1100" b="1" i="0" u="none" strike="noStrike" cap="none">
              <a:solidFill>
                <a:srgbClr val="1922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9" name="Google Shape;809;g273c9d69f73_0_1019"/>
          <p:cNvGrpSpPr/>
          <p:nvPr/>
        </p:nvGrpSpPr>
        <p:grpSpPr>
          <a:xfrm>
            <a:off x="3766491" y="1494493"/>
            <a:ext cx="3232343" cy="395143"/>
            <a:chOff x="7180456" y="2490322"/>
            <a:chExt cx="4309791" cy="526858"/>
          </a:xfrm>
        </p:grpSpPr>
        <p:sp>
          <p:nvSpPr>
            <p:cNvPr id="810" name="Google Shape;810;g273c9d69f73_0_1019"/>
            <p:cNvSpPr txBox="1"/>
            <p:nvPr/>
          </p:nvSpPr>
          <p:spPr>
            <a:xfrm>
              <a:off x="7180456" y="2493980"/>
              <a:ext cx="130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7030A0"/>
                </a:buClr>
                <a:buSzPts val="2100"/>
                <a:buFont typeface="Arial"/>
                <a:buNone/>
              </a:pPr>
              <a:r>
                <a:rPr lang="en-US" sz="2100" b="1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200+</a:t>
              </a:r>
              <a:endParaRPr sz="21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273c9d69f73_0_1019"/>
            <p:cNvSpPr txBox="1"/>
            <p:nvPr/>
          </p:nvSpPr>
          <p:spPr>
            <a:xfrm>
              <a:off x="8224969" y="2550292"/>
              <a:ext cx="9111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 Projects 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Completed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273c9d69f73_0_1019"/>
            <p:cNvSpPr txBox="1"/>
            <p:nvPr/>
          </p:nvSpPr>
          <p:spPr>
            <a:xfrm>
              <a:off x="9100248" y="2490322"/>
              <a:ext cx="1148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100+ </a:t>
              </a:r>
              <a:endParaRPr sz="21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273c9d69f73_0_1019"/>
            <p:cNvSpPr txBox="1"/>
            <p:nvPr/>
          </p:nvSpPr>
          <p:spPr>
            <a:xfrm>
              <a:off x="10082047" y="2531247"/>
              <a:ext cx="14082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 Projects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On-going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4" name="Google Shape;814;g273c9d69f73_0_10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190" y="1934599"/>
            <a:ext cx="8043567" cy="2858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73c9d69f73_0_1191"/>
          <p:cNvSpPr txBox="1"/>
          <p:nvPr/>
        </p:nvSpPr>
        <p:spPr>
          <a:xfrm>
            <a:off x="519589" y="2203133"/>
            <a:ext cx="75264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Offerings &amp; Solutions</a:t>
            </a: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g273c9d69f73_0_1191"/>
          <p:cNvSpPr txBox="1"/>
          <p:nvPr/>
        </p:nvSpPr>
        <p:spPr>
          <a:xfrm>
            <a:off x="519589" y="1456849"/>
            <a:ext cx="14001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6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73c9d69f73_0_1197"/>
          <p:cNvSpPr txBox="1"/>
          <p:nvPr/>
        </p:nvSpPr>
        <p:spPr>
          <a:xfrm>
            <a:off x="8771982" y="4817523"/>
            <a:ext cx="2196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r>
            <a:endParaRPr sz="1100"/>
          </a:p>
        </p:txBody>
      </p:sp>
      <p:sp>
        <p:nvSpPr>
          <p:cNvPr id="831" name="Google Shape;831;g273c9d69f73_0_1197"/>
          <p:cNvSpPr/>
          <p:nvPr/>
        </p:nvSpPr>
        <p:spPr>
          <a:xfrm>
            <a:off x="-320040" y="838822"/>
            <a:ext cx="200025" cy="514350"/>
          </a:xfrm>
          <a:custGeom>
            <a:avLst/>
            <a:gdLst/>
            <a:ahLst/>
            <a:cxnLst/>
            <a:rect l="l" t="t" r="r" b="b"/>
            <a:pathLst>
              <a:path w="533400" h="1371600" extrusionOk="0">
                <a:moveTo>
                  <a:pt x="0" y="45339"/>
                </a:moveTo>
                <a:cubicBezTo>
                  <a:pt x="0" y="20320"/>
                  <a:pt x="20320" y="0"/>
                  <a:pt x="45339" y="0"/>
                </a:cubicBezTo>
                <a:lnTo>
                  <a:pt x="488061" y="0"/>
                </a:lnTo>
                <a:cubicBezTo>
                  <a:pt x="513080" y="0"/>
                  <a:pt x="533400" y="20320"/>
                  <a:pt x="533400" y="45339"/>
                </a:cubicBezTo>
                <a:lnTo>
                  <a:pt x="533400" y="1326261"/>
                </a:lnTo>
                <a:cubicBezTo>
                  <a:pt x="533400" y="1351280"/>
                  <a:pt x="513080" y="1371600"/>
                  <a:pt x="488061" y="1371600"/>
                </a:cubicBezTo>
                <a:lnTo>
                  <a:pt x="45339" y="1371600"/>
                </a:lnTo>
                <a:cubicBezTo>
                  <a:pt x="20320" y="1371600"/>
                  <a:pt x="0" y="1351280"/>
                  <a:pt x="0" y="1326261"/>
                </a:cubicBezTo>
                <a:close/>
              </a:path>
            </a:pathLst>
          </a:custGeom>
          <a:solidFill>
            <a:srgbClr val="034EA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273c9d69f73_0_1197"/>
          <p:cNvSpPr/>
          <p:nvPr/>
        </p:nvSpPr>
        <p:spPr>
          <a:xfrm>
            <a:off x="-320040" y="1435723"/>
            <a:ext cx="200025" cy="514350"/>
          </a:xfrm>
          <a:custGeom>
            <a:avLst/>
            <a:gdLst/>
            <a:ahLst/>
            <a:cxnLst/>
            <a:rect l="l" t="t" r="r" b="b"/>
            <a:pathLst>
              <a:path w="533400" h="1371600" extrusionOk="0">
                <a:moveTo>
                  <a:pt x="0" y="45339"/>
                </a:moveTo>
                <a:cubicBezTo>
                  <a:pt x="0" y="20320"/>
                  <a:pt x="20320" y="0"/>
                  <a:pt x="45339" y="0"/>
                </a:cubicBezTo>
                <a:lnTo>
                  <a:pt x="488061" y="0"/>
                </a:lnTo>
                <a:cubicBezTo>
                  <a:pt x="513080" y="0"/>
                  <a:pt x="533400" y="20320"/>
                  <a:pt x="533400" y="45339"/>
                </a:cubicBezTo>
                <a:lnTo>
                  <a:pt x="533400" y="1326261"/>
                </a:lnTo>
                <a:cubicBezTo>
                  <a:pt x="533400" y="1351280"/>
                  <a:pt x="513080" y="1371600"/>
                  <a:pt x="488061" y="1371600"/>
                </a:cubicBezTo>
                <a:lnTo>
                  <a:pt x="45339" y="1371600"/>
                </a:lnTo>
                <a:cubicBezTo>
                  <a:pt x="20320" y="1371600"/>
                  <a:pt x="0" y="1351280"/>
                  <a:pt x="0" y="1326261"/>
                </a:cubicBezTo>
                <a:close/>
              </a:path>
            </a:pathLst>
          </a:custGeom>
          <a:solidFill>
            <a:srgbClr val="19226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273c9d69f73_0_1197"/>
          <p:cNvSpPr/>
          <p:nvPr/>
        </p:nvSpPr>
        <p:spPr>
          <a:xfrm>
            <a:off x="-320040" y="2032622"/>
            <a:ext cx="200025" cy="514350"/>
          </a:xfrm>
          <a:custGeom>
            <a:avLst/>
            <a:gdLst/>
            <a:ahLst/>
            <a:cxnLst/>
            <a:rect l="l" t="t" r="r" b="b"/>
            <a:pathLst>
              <a:path w="533400" h="1371600" extrusionOk="0">
                <a:moveTo>
                  <a:pt x="0" y="45339"/>
                </a:moveTo>
                <a:cubicBezTo>
                  <a:pt x="0" y="20320"/>
                  <a:pt x="20320" y="0"/>
                  <a:pt x="45339" y="0"/>
                </a:cubicBezTo>
                <a:lnTo>
                  <a:pt x="488061" y="0"/>
                </a:lnTo>
                <a:cubicBezTo>
                  <a:pt x="513080" y="0"/>
                  <a:pt x="533400" y="20320"/>
                  <a:pt x="533400" y="45339"/>
                </a:cubicBezTo>
                <a:lnTo>
                  <a:pt x="533400" y="1326261"/>
                </a:lnTo>
                <a:cubicBezTo>
                  <a:pt x="533400" y="1351280"/>
                  <a:pt x="513080" y="1371600"/>
                  <a:pt x="488061" y="1371600"/>
                </a:cubicBezTo>
                <a:lnTo>
                  <a:pt x="45339" y="1371600"/>
                </a:lnTo>
                <a:cubicBezTo>
                  <a:pt x="20320" y="1371600"/>
                  <a:pt x="0" y="1351280"/>
                  <a:pt x="0" y="1326261"/>
                </a:cubicBezTo>
                <a:close/>
              </a:path>
            </a:pathLst>
          </a:custGeom>
          <a:solidFill>
            <a:srgbClr val="33B2C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g273c9d69f73_0_1197"/>
          <p:cNvSpPr/>
          <p:nvPr/>
        </p:nvSpPr>
        <p:spPr>
          <a:xfrm>
            <a:off x="-320040" y="2629523"/>
            <a:ext cx="200025" cy="514350"/>
          </a:xfrm>
          <a:custGeom>
            <a:avLst/>
            <a:gdLst/>
            <a:ahLst/>
            <a:cxnLst/>
            <a:rect l="l" t="t" r="r" b="b"/>
            <a:pathLst>
              <a:path w="533400" h="1371600" extrusionOk="0">
                <a:moveTo>
                  <a:pt x="0" y="45339"/>
                </a:moveTo>
                <a:cubicBezTo>
                  <a:pt x="0" y="20320"/>
                  <a:pt x="20320" y="0"/>
                  <a:pt x="45339" y="0"/>
                </a:cubicBezTo>
                <a:lnTo>
                  <a:pt x="488061" y="0"/>
                </a:lnTo>
                <a:cubicBezTo>
                  <a:pt x="513080" y="0"/>
                  <a:pt x="533400" y="20320"/>
                  <a:pt x="533400" y="45339"/>
                </a:cubicBezTo>
                <a:lnTo>
                  <a:pt x="533400" y="1326261"/>
                </a:lnTo>
                <a:cubicBezTo>
                  <a:pt x="533400" y="1351280"/>
                  <a:pt x="513080" y="1371600"/>
                  <a:pt x="488061" y="1371600"/>
                </a:cubicBezTo>
                <a:lnTo>
                  <a:pt x="45339" y="1371600"/>
                </a:lnTo>
                <a:cubicBezTo>
                  <a:pt x="20320" y="1371600"/>
                  <a:pt x="0" y="1351280"/>
                  <a:pt x="0" y="1326261"/>
                </a:cubicBezTo>
                <a:close/>
              </a:path>
            </a:pathLst>
          </a:custGeom>
          <a:solidFill>
            <a:srgbClr val="50B84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273c9d69f73_0_1197"/>
          <p:cNvSpPr/>
          <p:nvPr/>
        </p:nvSpPr>
        <p:spPr>
          <a:xfrm>
            <a:off x="-320040" y="3226423"/>
            <a:ext cx="200025" cy="514350"/>
          </a:xfrm>
          <a:custGeom>
            <a:avLst/>
            <a:gdLst/>
            <a:ahLst/>
            <a:cxnLst/>
            <a:rect l="l" t="t" r="r" b="b"/>
            <a:pathLst>
              <a:path w="533400" h="1371600" extrusionOk="0">
                <a:moveTo>
                  <a:pt x="0" y="45339"/>
                </a:moveTo>
                <a:cubicBezTo>
                  <a:pt x="0" y="20320"/>
                  <a:pt x="20320" y="0"/>
                  <a:pt x="45339" y="0"/>
                </a:cubicBezTo>
                <a:lnTo>
                  <a:pt x="488061" y="0"/>
                </a:lnTo>
                <a:cubicBezTo>
                  <a:pt x="513080" y="0"/>
                  <a:pt x="533400" y="20320"/>
                  <a:pt x="533400" y="45339"/>
                </a:cubicBezTo>
                <a:lnTo>
                  <a:pt x="533400" y="1326261"/>
                </a:lnTo>
                <a:cubicBezTo>
                  <a:pt x="533400" y="1351280"/>
                  <a:pt x="513080" y="1371600"/>
                  <a:pt x="488061" y="1371600"/>
                </a:cubicBezTo>
                <a:lnTo>
                  <a:pt x="45339" y="1371600"/>
                </a:lnTo>
                <a:cubicBezTo>
                  <a:pt x="20320" y="1371600"/>
                  <a:pt x="0" y="1351280"/>
                  <a:pt x="0" y="1326261"/>
                </a:cubicBezTo>
                <a:close/>
              </a:path>
            </a:pathLst>
          </a:custGeom>
          <a:solidFill>
            <a:srgbClr val="F3712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273c9d69f73_0_1197"/>
          <p:cNvSpPr/>
          <p:nvPr/>
        </p:nvSpPr>
        <p:spPr>
          <a:xfrm>
            <a:off x="-320040" y="3823323"/>
            <a:ext cx="200025" cy="514350"/>
          </a:xfrm>
          <a:custGeom>
            <a:avLst/>
            <a:gdLst/>
            <a:ahLst/>
            <a:cxnLst/>
            <a:rect l="l" t="t" r="r" b="b"/>
            <a:pathLst>
              <a:path w="533400" h="1371600" extrusionOk="0">
                <a:moveTo>
                  <a:pt x="0" y="45339"/>
                </a:moveTo>
                <a:cubicBezTo>
                  <a:pt x="0" y="20320"/>
                  <a:pt x="20320" y="0"/>
                  <a:pt x="45339" y="0"/>
                </a:cubicBezTo>
                <a:lnTo>
                  <a:pt x="488061" y="0"/>
                </a:lnTo>
                <a:cubicBezTo>
                  <a:pt x="513080" y="0"/>
                  <a:pt x="533400" y="20320"/>
                  <a:pt x="533400" y="45339"/>
                </a:cubicBezTo>
                <a:lnTo>
                  <a:pt x="533400" y="1326261"/>
                </a:lnTo>
                <a:cubicBezTo>
                  <a:pt x="533400" y="1351280"/>
                  <a:pt x="513080" y="1371600"/>
                  <a:pt x="488061" y="1371600"/>
                </a:cubicBezTo>
                <a:lnTo>
                  <a:pt x="45339" y="1371600"/>
                </a:lnTo>
                <a:cubicBezTo>
                  <a:pt x="20320" y="1371600"/>
                  <a:pt x="0" y="1351280"/>
                  <a:pt x="0" y="1326261"/>
                </a:cubicBezTo>
                <a:close/>
              </a:path>
            </a:pathLst>
          </a:custGeom>
          <a:solidFill>
            <a:srgbClr val="E4E5E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273c9d69f73_0_1197"/>
          <p:cNvSpPr/>
          <p:nvPr/>
        </p:nvSpPr>
        <p:spPr>
          <a:xfrm>
            <a:off x="-320040" y="4420223"/>
            <a:ext cx="200025" cy="514350"/>
          </a:xfrm>
          <a:custGeom>
            <a:avLst/>
            <a:gdLst/>
            <a:ahLst/>
            <a:cxnLst/>
            <a:rect l="l" t="t" r="r" b="b"/>
            <a:pathLst>
              <a:path w="533400" h="1371600" extrusionOk="0">
                <a:moveTo>
                  <a:pt x="0" y="45339"/>
                </a:moveTo>
                <a:cubicBezTo>
                  <a:pt x="0" y="20320"/>
                  <a:pt x="20320" y="0"/>
                  <a:pt x="45339" y="0"/>
                </a:cubicBezTo>
                <a:lnTo>
                  <a:pt x="488061" y="0"/>
                </a:lnTo>
                <a:cubicBezTo>
                  <a:pt x="513080" y="0"/>
                  <a:pt x="533400" y="20320"/>
                  <a:pt x="533400" y="45339"/>
                </a:cubicBezTo>
                <a:lnTo>
                  <a:pt x="533400" y="1326261"/>
                </a:lnTo>
                <a:cubicBezTo>
                  <a:pt x="533400" y="1351280"/>
                  <a:pt x="513080" y="1371600"/>
                  <a:pt x="488061" y="1371600"/>
                </a:cubicBezTo>
                <a:lnTo>
                  <a:pt x="45339" y="1371600"/>
                </a:lnTo>
                <a:cubicBezTo>
                  <a:pt x="20320" y="1371600"/>
                  <a:pt x="0" y="1351280"/>
                  <a:pt x="0" y="1326261"/>
                </a:cubicBezTo>
                <a:close/>
              </a:path>
            </a:pathLst>
          </a:custGeom>
          <a:solidFill>
            <a:srgbClr val="B5B5B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273c9d69f73_0_1197"/>
          <p:cNvSpPr/>
          <p:nvPr/>
        </p:nvSpPr>
        <p:spPr>
          <a:xfrm>
            <a:off x="7814543" y="4771760"/>
            <a:ext cx="94917" cy="165259"/>
          </a:xfrm>
          <a:custGeom>
            <a:avLst/>
            <a:gdLst/>
            <a:ahLst/>
            <a:cxnLst/>
            <a:rect l="l" t="t" r="r" b="b"/>
            <a:pathLst>
              <a:path w="253111" h="440690" extrusionOk="0">
                <a:moveTo>
                  <a:pt x="237744" y="390906"/>
                </a:moveTo>
                <a:cubicBezTo>
                  <a:pt x="253111" y="408178"/>
                  <a:pt x="253111" y="423418"/>
                  <a:pt x="237744" y="440690"/>
                </a:cubicBezTo>
                <a:cubicBezTo>
                  <a:pt x="220472" y="440690"/>
                  <a:pt x="203200" y="440690"/>
                  <a:pt x="185928" y="440690"/>
                </a:cubicBezTo>
                <a:cubicBezTo>
                  <a:pt x="0" y="254889"/>
                  <a:pt x="0" y="254889"/>
                  <a:pt x="0" y="254889"/>
                </a:cubicBezTo>
                <a:cubicBezTo>
                  <a:pt x="0" y="237617"/>
                  <a:pt x="0" y="220345"/>
                  <a:pt x="0" y="205105"/>
                </a:cubicBezTo>
                <a:cubicBezTo>
                  <a:pt x="185928" y="17272"/>
                  <a:pt x="185928" y="17272"/>
                  <a:pt x="185928" y="17272"/>
                </a:cubicBezTo>
                <a:cubicBezTo>
                  <a:pt x="203200" y="0"/>
                  <a:pt x="220472" y="0"/>
                  <a:pt x="237744" y="17272"/>
                </a:cubicBezTo>
                <a:cubicBezTo>
                  <a:pt x="253111" y="32639"/>
                  <a:pt x="253111" y="49784"/>
                  <a:pt x="237744" y="67056"/>
                </a:cubicBezTo>
                <a:cubicBezTo>
                  <a:pt x="84328" y="220345"/>
                  <a:pt x="84328" y="220345"/>
                  <a:pt x="84328" y="220345"/>
                </a:cubicBezTo>
                <a:lnTo>
                  <a:pt x="237744" y="390906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273c9d69f73_0_1197"/>
          <p:cNvSpPr/>
          <p:nvPr/>
        </p:nvSpPr>
        <p:spPr>
          <a:xfrm>
            <a:off x="8127047" y="4771424"/>
            <a:ext cx="94393" cy="165259"/>
          </a:xfrm>
          <a:custGeom>
            <a:avLst/>
            <a:gdLst/>
            <a:ahLst/>
            <a:cxnLst/>
            <a:rect l="l" t="t" r="r" b="b"/>
            <a:pathLst>
              <a:path w="251714" h="440690" extrusionOk="0">
                <a:moveTo>
                  <a:pt x="15240" y="390906"/>
                </a:moveTo>
                <a:cubicBezTo>
                  <a:pt x="0" y="408178"/>
                  <a:pt x="0" y="423418"/>
                  <a:pt x="15240" y="440690"/>
                </a:cubicBezTo>
                <a:cubicBezTo>
                  <a:pt x="32385" y="440690"/>
                  <a:pt x="49530" y="440690"/>
                  <a:pt x="66675" y="440690"/>
                </a:cubicBezTo>
                <a:cubicBezTo>
                  <a:pt x="251714" y="254889"/>
                  <a:pt x="251714" y="254889"/>
                  <a:pt x="251714" y="254889"/>
                </a:cubicBezTo>
                <a:cubicBezTo>
                  <a:pt x="251714" y="237617"/>
                  <a:pt x="251714" y="220345"/>
                  <a:pt x="251714" y="205105"/>
                </a:cubicBezTo>
                <a:cubicBezTo>
                  <a:pt x="66802" y="17272"/>
                  <a:pt x="66802" y="17272"/>
                  <a:pt x="66802" y="17272"/>
                </a:cubicBezTo>
                <a:cubicBezTo>
                  <a:pt x="49530" y="0"/>
                  <a:pt x="32385" y="0"/>
                  <a:pt x="15240" y="17272"/>
                </a:cubicBezTo>
                <a:cubicBezTo>
                  <a:pt x="0" y="32512"/>
                  <a:pt x="0" y="49784"/>
                  <a:pt x="15240" y="67056"/>
                </a:cubicBezTo>
                <a:cubicBezTo>
                  <a:pt x="167894" y="220345"/>
                  <a:pt x="167894" y="220345"/>
                  <a:pt x="167894" y="220345"/>
                </a:cubicBezTo>
                <a:lnTo>
                  <a:pt x="15240" y="390906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273c9d69f73_0_1197"/>
          <p:cNvSpPr/>
          <p:nvPr/>
        </p:nvSpPr>
        <p:spPr>
          <a:xfrm>
            <a:off x="-791323" y="799342"/>
            <a:ext cx="311736" cy="1857600"/>
          </a:xfrm>
          <a:custGeom>
            <a:avLst/>
            <a:gdLst/>
            <a:ahLst/>
            <a:cxnLst/>
            <a:rect l="l" t="t" r="r" b="b"/>
            <a:pathLst>
              <a:path w="623471" h="3715200" extrusionOk="0">
                <a:moveTo>
                  <a:pt x="0" y="0"/>
                </a:moveTo>
                <a:lnTo>
                  <a:pt x="623471" y="0"/>
                </a:lnTo>
                <a:lnTo>
                  <a:pt x="623471" y="3715200"/>
                </a:lnTo>
                <a:lnTo>
                  <a:pt x="0" y="37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7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273c9d69f73_0_1197"/>
          <p:cNvSpPr/>
          <p:nvPr/>
        </p:nvSpPr>
        <p:spPr>
          <a:xfrm>
            <a:off x="1191634" y="1159661"/>
            <a:ext cx="2389323" cy="889300"/>
          </a:xfrm>
          <a:custGeom>
            <a:avLst/>
            <a:gdLst/>
            <a:ahLst/>
            <a:cxnLst/>
            <a:rect l="l" t="t" r="r" b="b"/>
            <a:pathLst>
              <a:path w="1834413" h="682764" extrusionOk="0">
                <a:moveTo>
                  <a:pt x="1709952" y="682764"/>
                </a:moveTo>
                <a:lnTo>
                  <a:pt x="124460" y="682764"/>
                </a:lnTo>
                <a:cubicBezTo>
                  <a:pt x="55880" y="682764"/>
                  <a:pt x="0" y="626884"/>
                  <a:pt x="0" y="55830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09953" y="0"/>
                </a:lnTo>
                <a:cubicBezTo>
                  <a:pt x="1778533" y="0"/>
                  <a:pt x="1834413" y="55880"/>
                  <a:pt x="1834413" y="124460"/>
                </a:cubicBezTo>
                <a:lnTo>
                  <a:pt x="1834413" y="558304"/>
                </a:lnTo>
                <a:cubicBezTo>
                  <a:pt x="1834413" y="626884"/>
                  <a:pt x="1778533" y="682764"/>
                  <a:pt x="1709953" y="682764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273c9d69f73_0_1197"/>
          <p:cNvSpPr/>
          <p:nvPr/>
        </p:nvSpPr>
        <p:spPr>
          <a:xfrm>
            <a:off x="198265" y="2318767"/>
            <a:ext cx="2685859" cy="860171"/>
          </a:xfrm>
          <a:custGeom>
            <a:avLst/>
            <a:gdLst/>
            <a:ahLst/>
            <a:cxnLst/>
            <a:rect l="l" t="t" r="r" b="b"/>
            <a:pathLst>
              <a:path w="2062080" h="660400" extrusionOk="0">
                <a:moveTo>
                  <a:pt x="1937620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937620" y="0"/>
                </a:lnTo>
                <a:cubicBezTo>
                  <a:pt x="2006200" y="0"/>
                  <a:pt x="2062080" y="55880"/>
                  <a:pt x="2062080" y="124460"/>
                </a:cubicBezTo>
                <a:lnTo>
                  <a:pt x="2062080" y="535940"/>
                </a:lnTo>
                <a:cubicBezTo>
                  <a:pt x="2062080" y="604520"/>
                  <a:pt x="2006200" y="660400"/>
                  <a:pt x="1937620" y="660400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273c9d69f73_0_1197"/>
          <p:cNvSpPr/>
          <p:nvPr/>
        </p:nvSpPr>
        <p:spPr>
          <a:xfrm>
            <a:off x="198265" y="3574128"/>
            <a:ext cx="2726211" cy="1243395"/>
          </a:xfrm>
          <a:custGeom>
            <a:avLst/>
            <a:gdLst/>
            <a:ahLst/>
            <a:cxnLst/>
            <a:rect l="l" t="t" r="r" b="b"/>
            <a:pathLst>
              <a:path w="2082049" h="795399" extrusionOk="0">
                <a:moveTo>
                  <a:pt x="1957589" y="795399"/>
                </a:moveTo>
                <a:lnTo>
                  <a:pt x="124460" y="795399"/>
                </a:lnTo>
                <a:cubicBezTo>
                  <a:pt x="55880" y="795399"/>
                  <a:pt x="0" y="739519"/>
                  <a:pt x="0" y="67093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957589" y="0"/>
                </a:lnTo>
                <a:cubicBezTo>
                  <a:pt x="2026169" y="0"/>
                  <a:pt x="2082049" y="55880"/>
                  <a:pt x="2082049" y="124460"/>
                </a:cubicBezTo>
                <a:lnTo>
                  <a:pt x="2082049" y="670939"/>
                </a:lnTo>
                <a:cubicBezTo>
                  <a:pt x="2082049" y="739519"/>
                  <a:pt x="2026169" y="795399"/>
                  <a:pt x="1957589" y="795399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273c9d69f73_0_1197"/>
          <p:cNvSpPr/>
          <p:nvPr/>
        </p:nvSpPr>
        <p:spPr>
          <a:xfrm>
            <a:off x="5615686" y="1169186"/>
            <a:ext cx="2510157" cy="860171"/>
          </a:xfrm>
          <a:custGeom>
            <a:avLst/>
            <a:gdLst/>
            <a:ahLst/>
            <a:cxnLst/>
            <a:rect l="l" t="t" r="r" b="b"/>
            <a:pathLst>
              <a:path w="1927184" h="660400" extrusionOk="0">
                <a:moveTo>
                  <a:pt x="1802724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802724" y="0"/>
                </a:lnTo>
                <a:cubicBezTo>
                  <a:pt x="1871304" y="0"/>
                  <a:pt x="1927184" y="55880"/>
                  <a:pt x="1927184" y="124460"/>
                </a:cubicBezTo>
                <a:lnTo>
                  <a:pt x="1927184" y="535940"/>
                </a:lnTo>
                <a:cubicBezTo>
                  <a:pt x="1927184" y="604520"/>
                  <a:pt x="1871304" y="660400"/>
                  <a:pt x="1802724" y="660400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273c9d69f73_0_1197"/>
          <p:cNvSpPr/>
          <p:nvPr/>
        </p:nvSpPr>
        <p:spPr>
          <a:xfrm>
            <a:off x="6424897" y="2334999"/>
            <a:ext cx="2505447" cy="862129"/>
          </a:xfrm>
          <a:custGeom>
            <a:avLst/>
            <a:gdLst/>
            <a:ahLst/>
            <a:cxnLst/>
            <a:rect l="l" t="t" r="r" b="b"/>
            <a:pathLst>
              <a:path w="1923568" h="661903" extrusionOk="0">
                <a:moveTo>
                  <a:pt x="1799108" y="661903"/>
                </a:moveTo>
                <a:lnTo>
                  <a:pt x="124460" y="661903"/>
                </a:lnTo>
                <a:cubicBezTo>
                  <a:pt x="55880" y="661903"/>
                  <a:pt x="0" y="606023"/>
                  <a:pt x="0" y="53744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99108" y="0"/>
                </a:lnTo>
                <a:cubicBezTo>
                  <a:pt x="1867688" y="0"/>
                  <a:pt x="1923568" y="55880"/>
                  <a:pt x="1923568" y="124460"/>
                </a:cubicBezTo>
                <a:lnTo>
                  <a:pt x="1923568" y="537443"/>
                </a:lnTo>
                <a:cubicBezTo>
                  <a:pt x="1923568" y="606023"/>
                  <a:pt x="1867688" y="661903"/>
                  <a:pt x="1799108" y="661903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273c9d69f73_0_1197"/>
          <p:cNvSpPr/>
          <p:nvPr/>
        </p:nvSpPr>
        <p:spPr>
          <a:xfrm>
            <a:off x="6275305" y="3574128"/>
            <a:ext cx="2654990" cy="860171"/>
          </a:xfrm>
          <a:custGeom>
            <a:avLst/>
            <a:gdLst/>
            <a:ahLst/>
            <a:cxnLst/>
            <a:rect l="l" t="t" r="r" b="b"/>
            <a:pathLst>
              <a:path w="2038380" h="660400" extrusionOk="0">
                <a:moveTo>
                  <a:pt x="1913920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913920" y="0"/>
                </a:lnTo>
                <a:cubicBezTo>
                  <a:pt x="1982500" y="0"/>
                  <a:pt x="2038380" y="55880"/>
                  <a:pt x="2038380" y="124460"/>
                </a:cubicBezTo>
                <a:lnTo>
                  <a:pt x="2038380" y="535940"/>
                </a:lnTo>
                <a:cubicBezTo>
                  <a:pt x="2038380" y="604520"/>
                  <a:pt x="1982500" y="660400"/>
                  <a:pt x="1913920" y="660400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7" name="Google Shape;847;g273c9d69f73_0_1197"/>
          <p:cNvGrpSpPr/>
          <p:nvPr/>
        </p:nvGrpSpPr>
        <p:grpSpPr>
          <a:xfrm>
            <a:off x="2424232" y="1213115"/>
            <a:ext cx="4284210" cy="3397368"/>
            <a:chOff x="-1264" y="-1264"/>
            <a:chExt cx="11424561" cy="9059648"/>
          </a:xfrm>
        </p:grpSpPr>
        <p:sp>
          <p:nvSpPr>
            <p:cNvPr id="848" name="Google Shape;848;g273c9d69f73_0_1197"/>
            <p:cNvSpPr/>
            <p:nvPr/>
          </p:nvSpPr>
          <p:spPr>
            <a:xfrm rot="-8100000">
              <a:off x="7775026" y="5272671"/>
              <a:ext cx="2941816" cy="3216698"/>
            </a:xfrm>
            <a:custGeom>
              <a:avLst/>
              <a:gdLst/>
              <a:ahLst/>
              <a:cxnLst/>
              <a:rect l="l" t="t" r="r" b="b"/>
              <a:pathLst>
                <a:path w="2940181" h="3214910" extrusionOk="0">
                  <a:moveTo>
                    <a:pt x="0" y="0"/>
                  </a:moveTo>
                  <a:lnTo>
                    <a:pt x="2940181" y="0"/>
                  </a:lnTo>
                  <a:lnTo>
                    <a:pt x="2940181" y="3214910"/>
                  </a:lnTo>
                  <a:lnTo>
                    <a:pt x="0" y="3214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273c9d69f73_0_1197"/>
            <p:cNvSpPr/>
            <p:nvPr/>
          </p:nvSpPr>
          <p:spPr>
            <a:xfrm rot="10800000">
              <a:off x="7565229" y="2441779"/>
              <a:ext cx="2940181" cy="3214910"/>
            </a:xfrm>
            <a:custGeom>
              <a:avLst/>
              <a:gdLst/>
              <a:ahLst/>
              <a:cxnLst/>
              <a:rect l="l" t="t" r="r" b="b"/>
              <a:pathLst>
                <a:path w="2940181" h="3214910" extrusionOk="0">
                  <a:moveTo>
                    <a:pt x="0" y="0"/>
                  </a:moveTo>
                  <a:lnTo>
                    <a:pt x="2940181" y="0"/>
                  </a:lnTo>
                  <a:lnTo>
                    <a:pt x="2940181" y="3214910"/>
                  </a:lnTo>
                  <a:lnTo>
                    <a:pt x="0" y="3214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273c9d69f73_0_1197"/>
            <p:cNvSpPr/>
            <p:nvPr/>
          </p:nvSpPr>
          <p:spPr>
            <a:xfrm rot="8100000">
              <a:off x="5407891" y="567750"/>
              <a:ext cx="2941816" cy="3216698"/>
            </a:xfrm>
            <a:custGeom>
              <a:avLst/>
              <a:gdLst/>
              <a:ahLst/>
              <a:cxnLst/>
              <a:rect l="l" t="t" r="r" b="b"/>
              <a:pathLst>
                <a:path w="2940181" h="3214910" extrusionOk="0">
                  <a:moveTo>
                    <a:pt x="0" y="0"/>
                  </a:moveTo>
                  <a:lnTo>
                    <a:pt x="2940181" y="0"/>
                  </a:lnTo>
                  <a:lnTo>
                    <a:pt x="2940181" y="3214910"/>
                  </a:lnTo>
                  <a:lnTo>
                    <a:pt x="0" y="3214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273c9d69f73_0_1197"/>
            <p:cNvSpPr/>
            <p:nvPr/>
          </p:nvSpPr>
          <p:spPr>
            <a:xfrm rot="5400000">
              <a:off x="2555576" y="808924"/>
              <a:ext cx="2940181" cy="3214910"/>
            </a:xfrm>
            <a:custGeom>
              <a:avLst/>
              <a:gdLst/>
              <a:ahLst/>
              <a:cxnLst/>
              <a:rect l="l" t="t" r="r" b="b"/>
              <a:pathLst>
                <a:path w="2940181" h="3214910" extrusionOk="0">
                  <a:moveTo>
                    <a:pt x="0" y="0"/>
                  </a:moveTo>
                  <a:lnTo>
                    <a:pt x="2940181" y="0"/>
                  </a:lnTo>
                  <a:lnTo>
                    <a:pt x="2940181" y="3214910"/>
                  </a:lnTo>
                  <a:lnTo>
                    <a:pt x="0" y="3214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273c9d69f73_0_1197"/>
            <p:cNvSpPr/>
            <p:nvPr/>
          </p:nvSpPr>
          <p:spPr>
            <a:xfrm rot="2700000">
              <a:off x="705191" y="2988879"/>
              <a:ext cx="2941816" cy="3216698"/>
            </a:xfrm>
            <a:custGeom>
              <a:avLst/>
              <a:gdLst/>
              <a:ahLst/>
              <a:cxnLst/>
              <a:rect l="l" t="t" r="r" b="b"/>
              <a:pathLst>
                <a:path w="2940181" h="3214910" extrusionOk="0">
                  <a:moveTo>
                    <a:pt x="0" y="0"/>
                  </a:moveTo>
                  <a:lnTo>
                    <a:pt x="2940181" y="0"/>
                  </a:lnTo>
                  <a:lnTo>
                    <a:pt x="2940181" y="3214910"/>
                  </a:lnTo>
                  <a:lnTo>
                    <a:pt x="0" y="3214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273c9d69f73_0_1197"/>
            <p:cNvSpPr/>
            <p:nvPr/>
          </p:nvSpPr>
          <p:spPr>
            <a:xfrm>
              <a:off x="1008762" y="5824476"/>
              <a:ext cx="2940436" cy="3215188"/>
            </a:xfrm>
            <a:custGeom>
              <a:avLst/>
              <a:gdLst/>
              <a:ahLst/>
              <a:cxnLst/>
              <a:rect l="l" t="t" r="r" b="b"/>
              <a:pathLst>
                <a:path w="2940436" h="3215188" extrusionOk="0">
                  <a:moveTo>
                    <a:pt x="0" y="0"/>
                  </a:moveTo>
                  <a:lnTo>
                    <a:pt x="2940436" y="0"/>
                  </a:lnTo>
                  <a:lnTo>
                    <a:pt x="2940436" y="3215189"/>
                  </a:lnTo>
                  <a:lnTo>
                    <a:pt x="0" y="32151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273c9d69f73_0_1197"/>
            <p:cNvSpPr txBox="1"/>
            <p:nvPr/>
          </p:nvSpPr>
          <p:spPr>
            <a:xfrm rot="-917172">
              <a:off x="1339903" y="6439084"/>
              <a:ext cx="1794487" cy="1108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  <a:endParaRPr sz="1100"/>
            </a:p>
          </p:txBody>
        </p:sp>
        <p:sp>
          <p:nvSpPr>
            <p:cNvPr id="855" name="Google Shape;855;g273c9d69f73_0_1197"/>
            <p:cNvSpPr txBox="1"/>
            <p:nvPr/>
          </p:nvSpPr>
          <p:spPr>
            <a:xfrm rot="-917172">
              <a:off x="1297296" y="3610704"/>
              <a:ext cx="1794487" cy="1108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 sz="1100"/>
            </a:p>
          </p:txBody>
        </p:sp>
        <p:sp>
          <p:nvSpPr>
            <p:cNvPr id="856" name="Google Shape;856;g273c9d69f73_0_1197"/>
            <p:cNvSpPr txBox="1"/>
            <p:nvPr/>
          </p:nvSpPr>
          <p:spPr>
            <a:xfrm rot="-917172">
              <a:off x="8338883" y="3610704"/>
              <a:ext cx="1794487" cy="1108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05</a:t>
              </a:r>
              <a:endParaRPr sz="1100"/>
            </a:p>
          </p:txBody>
        </p:sp>
        <p:sp>
          <p:nvSpPr>
            <p:cNvPr id="857" name="Google Shape;857;g273c9d69f73_0_1197"/>
            <p:cNvSpPr txBox="1"/>
            <p:nvPr/>
          </p:nvSpPr>
          <p:spPr>
            <a:xfrm rot="-917172">
              <a:off x="8324681" y="6410680"/>
              <a:ext cx="1794487" cy="11084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06</a:t>
              </a:r>
              <a:endParaRPr sz="1100"/>
            </a:p>
          </p:txBody>
        </p:sp>
      </p:grpSp>
      <p:sp>
        <p:nvSpPr>
          <p:cNvPr id="858" name="Google Shape;858;g273c9d69f73_0_1197"/>
          <p:cNvSpPr/>
          <p:nvPr/>
        </p:nvSpPr>
        <p:spPr>
          <a:xfrm>
            <a:off x="3786998" y="2765229"/>
            <a:ext cx="1570006" cy="1146104"/>
          </a:xfrm>
          <a:custGeom>
            <a:avLst/>
            <a:gdLst/>
            <a:ahLst/>
            <a:cxnLst/>
            <a:rect l="l" t="t" r="r" b="b"/>
            <a:pathLst>
              <a:path w="3140011" h="2292208" extrusionOk="0">
                <a:moveTo>
                  <a:pt x="0" y="0"/>
                </a:moveTo>
                <a:lnTo>
                  <a:pt x="3140010" y="0"/>
                </a:lnTo>
                <a:lnTo>
                  <a:pt x="3140010" y="2292207"/>
                </a:lnTo>
                <a:lnTo>
                  <a:pt x="0" y="22922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273c9d69f73_0_1197"/>
          <p:cNvSpPr txBox="1"/>
          <p:nvPr/>
        </p:nvSpPr>
        <p:spPr>
          <a:xfrm rot="-917995">
            <a:off x="3658670" y="1795500"/>
            <a:ext cx="673055" cy="41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100"/>
          </a:p>
        </p:txBody>
      </p:sp>
      <p:sp>
        <p:nvSpPr>
          <p:cNvPr id="860" name="Google Shape;860;g273c9d69f73_0_1197"/>
          <p:cNvSpPr txBox="1"/>
          <p:nvPr/>
        </p:nvSpPr>
        <p:spPr>
          <a:xfrm rot="-917995">
            <a:off x="4797644" y="1790174"/>
            <a:ext cx="673055" cy="41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100"/>
          </a:p>
        </p:txBody>
      </p:sp>
      <p:sp>
        <p:nvSpPr>
          <p:cNvPr id="861" name="Google Shape;861;g273c9d69f73_0_1197"/>
          <p:cNvSpPr txBox="1"/>
          <p:nvPr/>
        </p:nvSpPr>
        <p:spPr>
          <a:xfrm>
            <a:off x="352656" y="3897045"/>
            <a:ext cx="23781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71004"/>
                </a:solidFill>
                <a:latin typeface="Arial"/>
                <a:ea typeface="Arial"/>
                <a:cs typeface="Arial"/>
                <a:sym typeface="Arial"/>
              </a:rPr>
              <a:t>Explore and validate what’s possible with AI through workshops and set an inspiring vision across the organization.</a:t>
            </a:r>
            <a:endParaRPr sz="1100" dirty="0"/>
          </a:p>
          <a:p>
            <a:pPr marL="152400" marR="0" lvl="1" indent="-76200" algn="l" rtl="0">
              <a:lnSpc>
                <a:spcPct val="1484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of vision </a:t>
            </a:r>
            <a:endParaRPr sz="1100" dirty="0"/>
          </a:p>
          <a:p>
            <a:pPr marL="152400" marR="0" lvl="1" indent="-76200" algn="l" rtl="0">
              <a:lnSpc>
                <a:spcPct val="148476"/>
              </a:lnSpc>
              <a:spcBef>
                <a:spcPts val="0"/>
              </a:spcBef>
              <a:spcAft>
                <a:spcPts val="0"/>
              </a:spcAft>
              <a:buClr>
                <a:srgbClr val="071004"/>
              </a:buClr>
              <a:buSzPts val="800"/>
              <a:buFont typeface="Arial"/>
              <a:buChar char="•"/>
            </a:pPr>
            <a:r>
              <a:rPr lang="en-US" sz="800" b="0" i="0" u="none" strike="noStrike" cap="none" dirty="0">
                <a:solidFill>
                  <a:srgbClr val="071004"/>
                </a:solidFill>
                <a:latin typeface="Arial"/>
                <a:ea typeface="Arial"/>
                <a:cs typeface="Arial"/>
                <a:sym typeface="Arial"/>
              </a:rPr>
              <a:t>Innovation Labs as a service</a:t>
            </a:r>
            <a:endParaRPr sz="1100" dirty="0"/>
          </a:p>
        </p:txBody>
      </p:sp>
      <p:sp>
        <p:nvSpPr>
          <p:cNvPr id="862" name="Google Shape;862;g273c9d69f73_0_1197"/>
          <p:cNvSpPr txBox="1"/>
          <p:nvPr/>
        </p:nvSpPr>
        <p:spPr>
          <a:xfrm>
            <a:off x="365421" y="3650714"/>
            <a:ext cx="16227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6F3CA5"/>
                </a:solidFill>
                <a:latin typeface="Arial"/>
                <a:ea typeface="Arial"/>
                <a:cs typeface="Arial"/>
                <a:sym typeface="Arial"/>
              </a:rPr>
              <a:t>1. Inception</a:t>
            </a:r>
            <a:endParaRPr sz="1100" b="1">
              <a:solidFill>
                <a:srgbClr val="6F3C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273c9d69f73_0_1197"/>
          <p:cNvSpPr txBox="1"/>
          <p:nvPr/>
        </p:nvSpPr>
        <p:spPr>
          <a:xfrm>
            <a:off x="365421" y="2587817"/>
            <a:ext cx="25458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71004"/>
                </a:solidFill>
                <a:latin typeface="Arial"/>
                <a:ea typeface="Arial"/>
                <a:cs typeface="Arial"/>
                <a:sym typeface="Arial"/>
              </a:rPr>
              <a:t>Kickstart pilot models, building core data pipelines, and mitigating risk and bias while measuring value.</a:t>
            </a:r>
            <a:endParaRPr sz="1100"/>
          </a:p>
          <a:p>
            <a:pPr marL="152400" marR="0" lvl="1" indent="-76200" algn="l" rtl="0">
              <a:lnSpc>
                <a:spcPct val="1199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Use-case Demonstration</a:t>
            </a:r>
            <a:endParaRPr sz="1100"/>
          </a:p>
          <a:p>
            <a:pPr marL="152400" marR="0" lvl="1" indent="-76200" algn="l" rtl="0">
              <a:lnSpc>
                <a:spcPct val="1199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Horizontal and industry-specific Accelerator</a:t>
            </a:r>
            <a:endParaRPr sz="1100"/>
          </a:p>
          <a:p>
            <a:pPr marL="152400" marR="0" lvl="1" indent="-76200" algn="l" rtl="0">
              <a:lnSpc>
                <a:spcPct val="11990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273c9d69f73_0_1197"/>
          <p:cNvSpPr txBox="1"/>
          <p:nvPr/>
        </p:nvSpPr>
        <p:spPr>
          <a:xfrm>
            <a:off x="328717" y="2344929"/>
            <a:ext cx="16179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C729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100" b="1">
                <a:solidFill>
                  <a:srgbClr val="FFC729"/>
                </a:solidFill>
                <a:latin typeface="Arial"/>
                <a:ea typeface="Arial"/>
                <a:cs typeface="Arial"/>
                <a:sym typeface="Arial"/>
              </a:rPr>
              <a:t>Kickstart</a:t>
            </a:r>
            <a:endParaRPr sz="1100"/>
          </a:p>
        </p:txBody>
      </p:sp>
      <p:sp>
        <p:nvSpPr>
          <p:cNvPr id="865" name="Google Shape;865;g273c9d69f73_0_1197"/>
          <p:cNvSpPr txBox="1"/>
          <p:nvPr/>
        </p:nvSpPr>
        <p:spPr>
          <a:xfrm>
            <a:off x="1308197" y="1502940"/>
            <a:ext cx="22305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71004"/>
                </a:solidFill>
                <a:latin typeface="Arial"/>
                <a:ea typeface="Arial"/>
                <a:cs typeface="Arial"/>
                <a:sym typeface="Arial"/>
              </a:rPr>
              <a:t>Start implementing company’s digital capabilities in selected domains and using them live to improve some individual pain-points</a:t>
            </a:r>
            <a:endParaRPr sz="1100"/>
          </a:p>
        </p:txBody>
      </p:sp>
      <p:sp>
        <p:nvSpPr>
          <p:cNvPr id="866" name="Google Shape;866;g273c9d69f73_0_1197"/>
          <p:cNvSpPr txBox="1"/>
          <p:nvPr/>
        </p:nvSpPr>
        <p:spPr>
          <a:xfrm>
            <a:off x="1301873" y="1233296"/>
            <a:ext cx="12894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7ADA"/>
                </a:solidFill>
                <a:latin typeface="Arial"/>
                <a:ea typeface="Arial"/>
                <a:cs typeface="Arial"/>
                <a:sym typeface="Arial"/>
              </a:rPr>
              <a:t>3. Development</a:t>
            </a:r>
            <a:endParaRPr sz="1100"/>
          </a:p>
        </p:txBody>
      </p:sp>
      <p:sp>
        <p:nvSpPr>
          <p:cNvPr id="867" name="Google Shape;867;g273c9d69f73_0_1197"/>
          <p:cNvSpPr txBox="1"/>
          <p:nvPr/>
        </p:nvSpPr>
        <p:spPr>
          <a:xfrm>
            <a:off x="6850746" y="3988815"/>
            <a:ext cx="1991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71004"/>
                </a:solidFill>
                <a:latin typeface="Arial"/>
                <a:ea typeface="Arial"/>
                <a:cs typeface="Arial"/>
                <a:sym typeface="Arial"/>
              </a:rPr>
              <a:t>Envision Responsible AI and Ethical AI framework. Promote AI model safety and data governance across the organization. </a:t>
            </a:r>
            <a:endParaRPr sz="1100"/>
          </a:p>
        </p:txBody>
      </p:sp>
      <p:sp>
        <p:nvSpPr>
          <p:cNvPr id="868" name="Google Shape;868;g273c9d69f73_0_1197"/>
          <p:cNvSpPr txBox="1"/>
          <p:nvPr/>
        </p:nvSpPr>
        <p:spPr>
          <a:xfrm>
            <a:off x="6869909" y="3683495"/>
            <a:ext cx="1975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EB559B"/>
                </a:solidFill>
                <a:latin typeface="Arial"/>
                <a:ea typeface="Arial"/>
                <a:cs typeface="Arial"/>
                <a:sym typeface="Arial"/>
              </a:rPr>
              <a:t>6. AI State of Mind / Ethical AI</a:t>
            </a:r>
            <a:endParaRPr sz="1100" b="1">
              <a:solidFill>
                <a:srgbClr val="EB5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g273c9d69f73_0_1197"/>
          <p:cNvSpPr txBox="1"/>
          <p:nvPr/>
        </p:nvSpPr>
        <p:spPr>
          <a:xfrm>
            <a:off x="6711391" y="2609006"/>
            <a:ext cx="2108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71004"/>
                </a:solidFill>
                <a:latin typeface="Arial"/>
                <a:ea typeface="Arial"/>
                <a:cs typeface="Arial"/>
                <a:sym typeface="Arial"/>
              </a:rPr>
              <a:t>Leverage AI capabilities for end-to-end operations, ways of working, and successful customer’s engagement </a:t>
            </a:r>
            <a:endParaRPr sz="1100"/>
          </a:p>
        </p:txBody>
      </p:sp>
      <p:sp>
        <p:nvSpPr>
          <p:cNvPr id="870" name="Google Shape;870;g273c9d69f73_0_1197"/>
          <p:cNvSpPr txBox="1"/>
          <p:nvPr/>
        </p:nvSpPr>
        <p:spPr>
          <a:xfrm>
            <a:off x="7530405" y="2377296"/>
            <a:ext cx="12894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2BD338"/>
                </a:solidFill>
                <a:latin typeface="Arial"/>
                <a:ea typeface="Arial"/>
                <a:cs typeface="Arial"/>
                <a:sym typeface="Arial"/>
              </a:rPr>
              <a:t>5. Production</a:t>
            </a:r>
            <a:endParaRPr sz="1100" b="1">
              <a:solidFill>
                <a:srgbClr val="2BD3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g273c9d69f73_0_1197"/>
          <p:cNvSpPr txBox="1"/>
          <p:nvPr/>
        </p:nvSpPr>
        <p:spPr>
          <a:xfrm>
            <a:off x="6270075" y="1529092"/>
            <a:ext cx="17280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71004"/>
                </a:solidFill>
                <a:latin typeface="Arial"/>
                <a:ea typeface="Arial"/>
                <a:cs typeface="Arial"/>
                <a:sym typeface="Arial"/>
              </a:rPr>
              <a:t>Scaling up from successful development to other domains and business processes.</a:t>
            </a:r>
            <a:endParaRPr sz="1100"/>
          </a:p>
        </p:txBody>
      </p:sp>
      <p:sp>
        <p:nvSpPr>
          <p:cNvPr id="872" name="Google Shape;872;g273c9d69f73_0_1197"/>
          <p:cNvSpPr txBox="1"/>
          <p:nvPr/>
        </p:nvSpPr>
        <p:spPr>
          <a:xfrm>
            <a:off x="6712123" y="1300367"/>
            <a:ext cx="12894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4. Scale up</a:t>
            </a:r>
            <a:endParaRPr sz="11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273c9d69f73_0_1197"/>
          <p:cNvSpPr txBox="1">
            <a:spLocks noGrp="1"/>
          </p:cNvSpPr>
          <p:nvPr>
            <p:ph type="title"/>
          </p:nvPr>
        </p:nvSpPr>
        <p:spPr>
          <a:xfrm>
            <a:off x="282892" y="92869"/>
            <a:ext cx="55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57142"/>
              <a:buFont typeface="Arial"/>
              <a:buNone/>
            </a:pPr>
            <a:r>
              <a:rPr lang="en-US" b="0"/>
              <a:t>How we help clients with AI transformation journey?</a:t>
            </a:r>
            <a:endParaRPr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1210</Words>
  <Application>Microsoft Macintosh PowerPoint</Application>
  <PresentationFormat>On-screen Show (16:9)</PresentationFormat>
  <Paragraphs>307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Open Sans</vt:lpstr>
      <vt:lpstr>IBM Plex Sans</vt:lpstr>
      <vt:lpstr>Calibri</vt:lpstr>
      <vt:lpstr>Play</vt:lpstr>
      <vt:lpstr>Meiryo</vt:lpstr>
      <vt:lpstr>Quattrocento Sans</vt:lpstr>
      <vt:lpstr>Simple Light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Partnership &amp; Certifications</vt:lpstr>
      <vt:lpstr>Our clients and Hundreds of On-going projects</vt:lpstr>
      <vt:lpstr>PowerPoint Presentation</vt:lpstr>
      <vt:lpstr>How we help clients with AI transformation journey?</vt:lpstr>
      <vt:lpstr>Overall FPT Software’s AI Offerings</vt:lpstr>
      <vt:lpstr>AI Capabilities – Core Vertical’s use cases</vt:lpstr>
      <vt:lpstr>PowerPoint Presentation</vt:lpstr>
      <vt:lpstr>xVista Ecosystem Product Features</vt:lpstr>
      <vt:lpstr>xVista Ecosystem Product Status</vt:lpstr>
      <vt:lpstr>FPT Software Objectives in 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Thien Nghiem</cp:lastModifiedBy>
  <cp:revision>3</cp:revision>
  <dcterms:modified xsi:type="dcterms:W3CDTF">2024-06-30T08:27:43Z</dcterms:modified>
</cp:coreProperties>
</file>